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5970-BD34-492F-BC0C-86FECF273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EF174-DF79-4743-9700-C3AF5483D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B37CE-1886-4129-9C4D-34810A86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4E3B1-142C-4238-8D53-E638ED2E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EF207-3D66-49A4-BD81-EB13A089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20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FA32-DE51-413C-8330-5F55FD8FE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3666F-E1B1-4860-912D-1A90C9424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7B933-36A1-43EB-9AD4-2DB156FF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F9939-2054-4B1D-A688-4FF98845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9DB99-567F-49D0-9D0D-7B0E860A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10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AA886F-5C92-4A07-8A60-5CCF074E56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3FC904-44CE-4DBE-876D-43CD0B0FC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0F36B-2304-41F4-A153-2474574E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23462-4C42-41FE-8718-2DEDE721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FD5E-A990-4F17-8B10-AEDF8E26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63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9E91C-A00E-4345-A351-125228923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BDC66-AE0B-4263-9A56-B19A9A9E9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4B15-B3F1-4445-9CC4-E4EADA088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4B273-4555-410F-B051-C47E1365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F2FA1-F129-4E3C-A9DC-D18E38DB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7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C320-F896-478B-B957-614BACBF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82EFE-A75C-4602-8533-DA6E93650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A229-77F1-4B49-831D-FECB8340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1B89-6C6B-4392-8F49-BF4F3A75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9736A-9F60-4373-83BD-3AFC5747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99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60806-2EFA-4C35-9C42-8B378196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F06B8-2A7C-4322-9C8F-1D7A7708B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B045A-A240-4932-A295-A866CB344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3D898-5F2B-4186-9B94-411327C9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1EF77-FE30-4966-A2DE-C0652D21E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31500-063D-4089-AA9D-A0D836ED3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08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C3E99-4673-4367-A920-D03398FC3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B86F-6003-4802-B7D6-651760781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7AE9E-CF3C-4B77-A289-62714F250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51847-3EBA-4CC0-AB41-AE20C6E663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0C85DA-163B-450A-A6D7-522B95622F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5DB3FA-9AF9-471F-A064-25775300B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CAA8B3-9610-4A78-9289-1ADEA562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6EA92-0AEC-4D02-A129-05138982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4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57FB8-382A-42FD-9BFD-D8959791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BBD045-D48F-4A75-97C2-CD680861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F6A2A-FA8A-4662-A207-47CC3154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497A33-EA56-48F7-9C3C-F6D1298E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428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DBA85-6676-470D-98CC-FF44D7C77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6E8947-6B18-43AC-82B5-4F5FA6A12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7EC09-292B-4BD4-9B63-0C4D5B1E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31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36339-C3A2-4128-9FAC-8C3E24317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5A0DC-A5CB-4D01-94D1-CC8D8691E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F6E2A8-F6C3-48A8-8BA2-BDDF91925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10506-9667-4D52-AE41-117D122A5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B1EBF-7493-4C5B-A06D-BCF520FC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87625-495B-49AF-AAD2-1B44F345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3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D93B-5A73-4677-A7D7-8BEC07EF0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FDD1F-B7C3-4619-9DED-1744614DEB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B5C11-2D66-40B4-B548-FB0C91805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40DA3-C6DE-475A-A124-D21D0C1AB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9BC18-0A96-4A94-95A4-7A752930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3B972-820A-4480-B0B6-F77560036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3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98D865-B3DE-473F-8FDC-68FD8EC28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9ED09-72C3-42AE-8232-15B71681D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CBBF2-F2E9-46A5-B0E2-BC812947B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482B5-CA46-4721-9BB7-554F20192D06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C713E-04F7-4284-BF25-52FE0D15E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37FB-77A5-4C9B-A9D7-B7DA61AEE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579C3-C42C-47E8-BD17-8E8393AEA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14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8D47913-85C7-466E-8A17-FD14F5C7C902}"/>
              </a:ext>
            </a:extLst>
          </p:cNvPr>
          <p:cNvSpPr/>
          <p:nvPr/>
        </p:nvSpPr>
        <p:spPr>
          <a:xfrm>
            <a:off x="0" y="0"/>
            <a:ext cx="1211164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b="1" dirty="0">
                <a:solidFill>
                  <a:schemeClr val="accent5">
                    <a:lumMod val="75000"/>
                  </a:schemeClr>
                </a:solidFill>
              </a:rPr>
              <a:t>Vision</a:t>
            </a:r>
          </a:p>
          <a:p>
            <a:pPr algn="ctr"/>
            <a:r>
              <a:rPr lang="en-GB" sz="2200" b="1" dirty="0"/>
              <a:t>To provide a definitive guide </a:t>
            </a:r>
          </a:p>
          <a:p>
            <a:pPr algn="ctr"/>
            <a:r>
              <a:rPr lang="en-GB" sz="2200" b="1" dirty="0"/>
              <a:t>for learners and teachers </a:t>
            </a:r>
          </a:p>
          <a:p>
            <a:pPr algn="ctr"/>
            <a:r>
              <a:rPr lang="en-GB" sz="2200" b="1" dirty="0"/>
              <a:t>to the challenging aspects of the English language.</a:t>
            </a:r>
          </a:p>
          <a:p>
            <a:pPr algn="ctr"/>
            <a:r>
              <a:rPr lang="en-GB" sz="2200" b="1" dirty="0">
                <a:solidFill>
                  <a:schemeClr val="accent5">
                    <a:lumMod val="75000"/>
                  </a:schemeClr>
                </a:solidFill>
              </a:rPr>
              <a:t>Mission</a:t>
            </a:r>
          </a:p>
          <a:p>
            <a:pPr algn="ctr"/>
            <a:r>
              <a:rPr lang="en-GB" sz="2200" b="1" dirty="0"/>
              <a:t>To facilitate world communication through English </a:t>
            </a:r>
          </a:p>
          <a:p>
            <a:pPr algn="ctr"/>
            <a:r>
              <a:rPr lang="en-GB" sz="2200" b="1" dirty="0"/>
              <a:t>and make it universally accessible and useful.</a:t>
            </a:r>
          </a:p>
          <a:p>
            <a:pPr algn="ctr"/>
            <a:r>
              <a:rPr lang="en-GB" sz="2200" b="1" dirty="0"/>
              <a:t>To enable ease of access for a maximum number </a:t>
            </a:r>
          </a:p>
          <a:p>
            <a:pPr algn="ctr"/>
            <a:r>
              <a:rPr lang="en-GB" sz="2200" b="1" dirty="0"/>
              <a:t>of users worldwide.</a:t>
            </a:r>
          </a:p>
          <a:p>
            <a:pPr algn="ctr"/>
            <a:r>
              <a:rPr lang="en-GB" sz="2200" b="1" dirty="0"/>
              <a:t>The Professor English project is </a:t>
            </a:r>
          </a:p>
          <a:p>
            <a:pPr algn="ctr"/>
            <a:r>
              <a:rPr lang="en-GB" sz="2200" b="1" dirty="0"/>
              <a:t>an easily available cross platform facility encouraging proactive </a:t>
            </a:r>
          </a:p>
          <a:p>
            <a:pPr algn="ctr"/>
            <a:r>
              <a:rPr lang="en-GB" sz="2200" b="1" dirty="0"/>
              <a:t>personal and professional development.</a:t>
            </a:r>
          </a:p>
          <a:p>
            <a:pPr algn="ctr"/>
            <a:r>
              <a:rPr lang="en-GB" sz="2200" b="1" dirty="0">
                <a:solidFill>
                  <a:schemeClr val="accent5">
                    <a:lumMod val="75000"/>
                  </a:schemeClr>
                </a:solidFill>
              </a:rPr>
              <a:t>Values</a:t>
            </a:r>
          </a:p>
          <a:p>
            <a:pPr algn="ctr"/>
            <a:r>
              <a:rPr lang="en-GB" sz="2200" b="1" dirty="0"/>
              <a:t>English has become the world language for business, </a:t>
            </a:r>
          </a:p>
          <a:p>
            <a:pPr algn="ctr"/>
            <a:r>
              <a:rPr lang="en-GB" sz="2200" b="1" dirty="0"/>
              <a:t>science, technology and international communication. </a:t>
            </a:r>
          </a:p>
          <a:p>
            <a:pPr algn="ctr"/>
            <a:r>
              <a:rPr lang="en-GB" sz="2200" b="1" dirty="0"/>
              <a:t>Knowledge and skills are the keys to success </a:t>
            </a:r>
          </a:p>
          <a:p>
            <a:pPr algn="ctr"/>
            <a:r>
              <a:rPr lang="en-GB" sz="2200" b="1" dirty="0"/>
              <a:t>and it is a prime responsibility to facilitate </a:t>
            </a:r>
          </a:p>
          <a:p>
            <a:pPr algn="ctr"/>
            <a:r>
              <a:rPr lang="en-GB" sz="2200" b="1" dirty="0"/>
              <a:t>communication, competence and confidence </a:t>
            </a:r>
          </a:p>
          <a:p>
            <a:pPr algn="ctr"/>
            <a:r>
              <a:rPr lang="en-GB" sz="2200" b="1" dirty="0"/>
              <a:t>for all people on the planet who need to communicate globally.</a:t>
            </a:r>
          </a:p>
          <a:p>
            <a:pPr algn="ctr"/>
            <a:r>
              <a:rPr lang="en-GB" sz="2200" b="1" dirty="0"/>
              <a:t>This is in support of world peace, world harmony and human development.</a:t>
            </a:r>
          </a:p>
          <a:p>
            <a:r>
              <a:rPr lang="en-GB" sz="22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1926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3EA1756-F7F9-4A10-874E-AF354AC6BC10}"/>
              </a:ext>
            </a:extLst>
          </p:cNvPr>
          <p:cNvSpPr/>
          <p:nvPr/>
        </p:nvSpPr>
        <p:spPr>
          <a:xfrm>
            <a:off x="0" y="474345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Strategy</a:t>
            </a:r>
          </a:p>
          <a:p>
            <a:pPr algn="ctr"/>
            <a:r>
              <a:rPr lang="en-GB" sz="2400" b="1" dirty="0"/>
              <a:t>To install the learning system through targeted marketing to </a:t>
            </a:r>
          </a:p>
          <a:p>
            <a:pPr algn="ctr"/>
            <a:r>
              <a:rPr lang="en-GB" sz="2400" b="1" dirty="0"/>
              <a:t>organisations, corporations, governments and institutions worldwide.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 dirty="0"/>
              <a:t>To utilise all relevant facilities of the United Nations, the European union, </a:t>
            </a:r>
          </a:p>
          <a:p>
            <a:pPr algn="ctr"/>
            <a:r>
              <a:rPr lang="en-GB" sz="2400" b="1" dirty="0"/>
              <a:t>the Commonwealth of Nations, the British Council, the British Government, and other participating governments to accomplish this.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 dirty="0"/>
              <a:t>To forge dynamic connections to all relevant global organisations to achieve this.</a:t>
            </a:r>
          </a:p>
          <a:p>
            <a:pPr algn="ctr"/>
            <a:endParaRPr lang="en-GB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accent5">
                    <a:lumMod val="75000"/>
                  </a:schemeClr>
                </a:solidFill>
              </a:rPr>
              <a:t>Unique aspects</a:t>
            </a:r>
          </a:p>
          <a:p>
            <a:pPr algn="ctr"/>
            <a:r>
              <a:rPr lang="en-GB" sz="2400" b="1" dirty="0"/>
              <a:t>By intensive focus on the stumbling blocks of English, </a:t>
            </a:r>
          </a:p>
          <a:p>
            <a:pPr algn="ctr"/>
            <a:r>
              <a:rPr lang="en-GB" sz="2400" b="1" dirty="0"/>
              <a:t>through dynamic interaction of multiple media practices, </a:t>
            </a:r>
          </a:p>
          <a:p>
            <a:pPr algn="ctr"/>
            <a:r>
              <a:rPr lang="en-GB" sz="2400" b="1" dirty="0"/>
              <a:t>this education programme provides realistic learning scenarios </a:t>
            </a:r>
          </a:p>
          <a:p>
            <a:pPr algn="ctr"/>
            <a:r>
              <a:rPr lang="en-GB" sz="2400" b="1" dirty="0"/>
              <a:t>for intermediate to advanced students </a:t>
            </a:r>
          </a:p>
          <a:p>
            <a:pPr algn="ctr"/>
            <a:r>
              <a:rPr lang="en-GB" sz="2400" b="1" dirty="0"/>
              <a:t>and operational training material for teachers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839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235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2018-05-15T14:48:11Z</dcterms:created>
  <dcterms:modified xsi:type="dcterms:W3CDTF">2018-05-15T14:50:25Z</dcterms:modified>
</cp:coreProperties>
</file>