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52"/>
  </p:notesMasterIdLst>
  <p:sldIdLst>
    <p:sldId id="364" r:id="rId5"/>
    <p:sldId id="339" r:id="rId6"/>
    <p:sldId id="337" r:id="rId7"/>
    <p:sldId id="354" r:id="rId8"/>
    <p:sldId id="284" r:id="rId9"/>
    <p:sldId id="336" r:id="rId10"/>
    <p:sldId id="342" r:id="rId11"/>
    <p:sldId id="288" r:id="rId12"/>
    <p:sldId id="340" r:id="rId13"/>
    <p:sldId id="343" r:id="rId14"/>
    <p:sldId id="554" r:id="rId15"/>
    <p:sldId id="372" r:id="rId16"/>
    <p:sldId id="261" r:id="rId17"/>
    <p:sldId id="373" r:id="rId18"/>
    <p:sldId id="374" r:id="rId19"/>
    <p:sldId id="375" r:id="rId20"/>
    <p:sldId id="376" r:id="rId21"/>
    <p:sldId id="377" r:id="rId22"/>
    <p:sldId id="392" r:id="rId23"/>
    <p:sldId id="378" r:id="rId24"/>
    <p:sldId id="379" r:id="rId25"/>
    <p:sldId id="289" r:id="rId26"/>
    <p:sldId id="380" r:id="rId27"/>
    <p:sldId id="385" r:id="rId28"/>
    <p:sldId id="559" r:id="rId29"/>
    <p:sldId id="291" r:id="rId30"/>
    <p:sldId id="382" r:id="rId31"/>
    <p:sldId id="386" r:id="rId32"/>
    <p:sldId id="286" r:id="rId33"/>
    <p:sldId id="560" r:id="rId34"/>
    <p:sldId id="352" r:id="rId35"/>
    <p:sldId id="331" r:id="rId36"/>
    <p:sldId id="330" r:id="rId37"/>
    <p:sldId id="258" r:id="rId38"/>
    <p:sldId id="353" r:id="rId39"/>
    <p:sldId id="347" r:id="rId40"/>
    <p:sldId id="348" r:id="rId41"/>
    <p:sldId id="334" r:id="rId42"/>
    <p:sldId id="356" r:id="rId43"/>
    <p:sldId id="557" r:id="rId44"/>
    <p:sldId id="290" r:id="rId45"/>
    <p:sldId id="276" r:id="rId46"/>
    <p:sldId id="266" r:id="rId47"/>
    <p:sldId id="558" r:id="rId48"/>
    <p:sldId id="388" r:id="rId49"/>
    <p:sldId id="387" r:id="rId50"/>
    <p:sldId id="389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8948"/>
    <a:srgbClr val="D5B27D"/>
    <a:srgbClr val="D3B275"/>
    <a:srgbClr val="BFC7D6"/>
    <a:srgbClr val="F0F0F0"/>
    <a:srgbClr val="254275"/>
    <a:srgbClr val="3259A0"/>
    <a:srgbClr val="00EF00"/>
    <a:srgbClr val="00FF00"/>
    <a:srgbClr val="A7B8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229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62" y="22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04426-5F4C-4227-AFD3-47ACA6156758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A4031D-1243-4833-A4E8-E77BDF2D56D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4972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88EF9-47C6-4581-BFB6-4D6AF518AC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E037EF-917A-413F-9C94-812CED4827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022F8-0A36-41FA-B903-69C356C90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2C0C-F046-4B8B-9902-4C08F56DE3B9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549D4-C542-4594-8926-6444AB6F4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452C5-BA3D-46E2-A0F9-097509BDE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1AD0B-4DB6-4444-A598-31F7726982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251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A468E-A1DB-43A7-AA66-FA6C222CF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BDD1CB-5792-4E75-B2F9-6F619CE4D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AB38F9-A782-4C9F-B886-2962021B0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2C0C-F046-4B8B-9902-4C08F56DE3B9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0432A-18F6-446D-943E-0973E0BA1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9CDDC-B9AB-4129-B3DE-A1AF852E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1AD0B-4DB6-4444-A598-31F7726982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3184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BDB481-F9B2-4331-B662-6BE34020C8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775961-32DC-43A7-BC7F-C4DEC822D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B36E1-93B1-4907-BAA8-264DF9B5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2C0C-F046-4B8B-9902-4C08F56DE3B9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CC183-805D-488D-AAC9-E428C8DB0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60131-9000-48C5-AF99-EBCC4BB48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1AD0B-4DB6-4444-A598-31F7726982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7248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8794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54393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8009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4677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0208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14713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4168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2629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81C9A-45BE-4444-B57A-99844470D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1EF48-CF3F-4897-9271-55B0C607C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F73DE-357E-407A-A875-C11E5FC34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2C0C-F046-4B8B-9902-4C08F56DE3B9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D0502-0425-43D2-89AF-E9F3B1B37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9F411-07A0-4E07-9BCD-759C3F981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1AD0B-4DB6-4444-A598-31F7726982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7911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4799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8884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15485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1854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20773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31418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30829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55283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50464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7241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3A119-527E-4A99-8D6E-5977E318C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2C5948-2372-4DD4-9A1F-45E93FA89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7ACD2-7B6D-47B3-9093-C913B0157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2C0C-F046-4B8B-9902-4C08F56DE3B9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ADB54-058A-4844-B97E-69C9491CF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EF6FA-4554-4AB0-9477-16CC8B4A7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1AD0B-4DB6-4444-A598-31F7726982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40909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4079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52960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18117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77740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7E37-9FBC-4043-BF5D-0042945D3BE1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BB8D1-7DE5-4D46-8041-3E89B93D0F3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80698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7E37-9FBC-4043-BF5D-0042945D3BE1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BB8D1-7DE5-4D46-8041-3E89B93D0F3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3351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7E37-9FBC-4043-BF5D-0042945D3BE1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BB8D1-7DE5-4D46-8041-3E89B93D0F3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91097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7E37-9FBC-4043-BF5D-0042945D3BE1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BB8D1-7DE5-4D46-8041-3E89B93D0F3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77146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7E37-9FBC-4043-BF5D-0042945D3BE1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BB8D1-7DE5-4D46-8041-3E89B93D0F3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44130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7E37-9FBC-4043-BF5D-0042945D3BE1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BB8D1-7DE5-4D46-8041-3E89B93D0F3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844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0BFA3-BBC3-44AB-B16F-DD9FD69FE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19AFF-3399-4F00-A0CF-48A7BB4ED1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7DD732-2A00-451E-AC84-33BD2AFF9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30B24-09CB-4826-84D6-0D7E7A800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2C0C-F046-4B8B-9902-4C08F56DE3B9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787146-8CE3-4D8B-8B90-D8B5F997D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EA2852-02BB-4205-B4B7-DB664338C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1AD0B-4DB6-4444-A598-31F7726982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93491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7E37-9FBC-4043-BF5D-0042945D3BE1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BB8D1-7DE5-4D46-8041-3E89B93D0F3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16671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7E37-9FBC-4043-BF5D-0042945D3BE1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BB8D1-7DE5-4D46-8041-3E89B93D0F3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58356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7E37-9FBC-4043-BF5D-0042945D3BE1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BB8D1-7DE5-4D46-8041-3E89B93D0F3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4600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7E37-9FBC-4043-BF5D-0042945D3BE1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BB8D1-7DE5-4D46-8041-3E89B93D0F3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90702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87E37-9FBC-4043-BF5D-0042945D3BE1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BB8D1-7DE5-4D46-8041-3E89B93D0F3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1259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8B30A-E9BF-4F8B-B857-08E9DCE8D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878A87-4FA7-4988-980D-88BCE2FF1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07A6EF-5E8C-4D5A-8AF0-5C56312A5B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675BF7-DC87-4F2F-9007-1A383E23CA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67BD4B-F318-4B52-946A-F14C27EE50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4088E7-4283-42EA-93B5-A27BE4A7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2C0C-F046-4B8B-9902-4C08F56DE3B9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08FD5D-A62D-43A6-8112-6980180A3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742AC6-77BF-47A3-98E4-BE41D214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1AD0B-4DB6-4444-A598-31F7726982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3188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A3CF6-4E4C-4F30-B54A-4011556E7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578CCF-6422-4540-B74A-04B3AFA99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2C0C-F046-4B8B-9902-4C08F56DE3B9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C5136A-0FF4-4DE9-969D-27DAD595D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27119C-7966-4596-A0A0-849308BE5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1AD0B-4DB6-4444-A598-31F7726982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6388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A2C3D3-981B-4F9F-87BE-F45F85837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2C0C-F046-4B8B-9902-4C08F56DE3B9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E7ABF8-4EC5-4D63-BB9F-6A505AF0A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DB62EE-E1E4-4DEF-B07B-0426685F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1AD0B-4DB6-4444-A598-31F7726982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8115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89C49-D391-4EB8-A55B-818B50484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6E5DA-EDEC-404F-8220-C5EF310E5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45A7A3-4CAC-4257-84D0-F02BC89F4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35031-DC68-452A-8301-D8EE8B6E9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2C0C-F046-4B8B-9902-4C08F56DE3B9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E88C0-D70B-4B41-BB59-C20B21A55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7DC8BC-AEAA-4A69-8603-F5443D8A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1AD0B-4DB6-4444-A598-31F7726982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0334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7F2E8-AE66-44D3-803C-EA6D228F7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C4401E-73A8-4330-9CF7-82C430FDB4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680780-499B-4095-BB52-C6F2105CC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3158C9-F3B3-41AC-845E-0D2761F29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2C0C-F046-4B8B-9902-4C08F56DE3B9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A36283-AA21-4121-8381-6F574EFA6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FED4CA-E4A8-4481-B4BA-D9606AF60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1AD0B-4DB6-4444-A598-31F7726982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0126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40B783-CC58-43EA-ACFF-150A44F38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BD11FE-BA14-4060-B2A1-06D51AA4E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1E41EB-2BEC-4167-9EBF-11CF53343B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62C0C-F046-4B8B-9902-4C08F56DE3B9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9EC6D-EB76-4E97-B001-32C8565A18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E07AB-255A-40A9-87D2-C6F3DA2D1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1AD0B-4DB6-4444-A598-31F77269822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104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653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E4BB0-5A5C-4016-99F8-450242BC6078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0669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87E37-9FBC-4043-BF5D-0042945D3BE1}" type="datetimeFigureOut">
              <a:rPr lang="en-GB" smtClean="0"/>
              <a:t>22/05/2019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BB8D1-7DE5-4D46-8041-3E89B93D0F3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752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4a"/><Relationship Id="rId7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4a"/><Relationship Id="rId11" Type="http://schemas.openxmlformats.org/officeDocument/2006/relationships/image" Target="../media/image5.png"/><Relationship Id="rId5" Type="http://schemas.microsoft.com/office/2007/relationships/media" Target="../media/media5.m4a"/><Relationship Id="rId10" Type="http://schemas.openxmlformats.org/officeDocument/2006/relationships/image" Target="../media/image4.png"/><Relationship Id="rId4" Type="http://schemas.openxmlformats.org/officeDocument/2006/relationships/audio" Target="../media/media4.m4a"/><Relationship Id="rId9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7.wav"/><Relationship Id="rId7" Type="http://schemas.openxmlformats.org/officeDocument/2006/relationships/image" Target="../media/image7.sv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7.wav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10.wav"/><Relationship Id="rId7" Type="http://schemas.microsoft.com/office/2007/relationships/hdphoto" Target="../media/hdphoto7.wdp"/><Relationship Id="rId2" Type="http://schemas.microsoft.com/office/2007/relationships/media" Target="../media/media9.m4a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2.png"/><Relationship Id="rId4" Type="http://schemas.openxmlformats.org/officeDocument/2006/relationships/audio" Target="../media/media10.wav"/><Relationship Id="rId9" Type="http://schemas.microsoft.com/office/2007/relationships/hdphoto" Target="../media/hdphoto8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7.wav"/><Relationship Id="rId7" Type="http://schemas.openxmlformats.org/officeDocument/2006/relationships/image" Target="../media/image7.sv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7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A15382-E19E-4B77-8C43-C12C99DEDB49}"/>
              </a:ext>
            </a:extLst>
          </p:cNvPr>
          <p:cNvSpPr txBox="1"/>
          <p:nvPr/>
        </p:nvSpPr>
        <p:spPr>
          <a:xfrm>
            <a:off x="616226" y="1166842"/>
            <a:ext cx="66919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/>
              <a:t>LET’S TALK ABOUT </a:t>
            </a:r>
            <a:r>
              <a:rPr lang="en-GB" sz="9600" b="1" dirty="0">
                <a:ln w="3810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QUANTITIES</a:t>
            </a:r>
          </a:p>
        </p:txBody>
      </p:sp>
      <p:pic>
        <p:nvPicPr>
          <p:cNvPr id="3" name="q intro">
            <a:hlinkClick r:id="" action="ppaction://media"/>
            <a:extLst>
              <a:ext uri="{FF2B5EF4-FFF2-40B4-BE49-F238E27FC236}">
                <a16:creationId xmlns:a16="http://schemas.microsoft.com/office/drawing/2014/main" id="{4715FBF0-A45E-45A6-817C-F17052FCB7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40000"/>
          </a:blip>
          <a:srcRect l="33334" t="26373" r="19304" b="28205"/>
          <a:stretch/>
        </p:blipFill>
        <p:spPr>
          <a:xfrm>
            <a:off x="7063990" y="1357761"/>
            <a:ext cx="4622506" cy="33247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0848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1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2439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3486C4-7435-42B4-8F04-C2E43EFF2BC8}"/>
              </a:ext>
            </a:extLst>
          </p:cNvPr>
          <p:cNvSpPr txBox="1"/>
          <p:nvPr/>
        </p:nvSpPr>
        <p:spPr>
          <a:xfrm>
            <a:off x="4033567" y="105991"/>
            <a:ext cx="4200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INFORMATION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573214-9272-4042-8396-373611F1E6C0}"/>
              </a:ext>
            </a:extLst>
          </p:cNvPr>
          <p:cNvSpPr/>
          <p:nvPr/>
        </p:nvSpPr>
        <p:spPr>
          <a:xfrm>
            <a:off x="1592401" y="1171915"/>
            <a:ext cx="90823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800" b="1" dirty="0"/>
          </a:p>
          <a:p>
            <a:pPr algn="ctr"/>
            <a:r>
              <a:rPr lang="en-GB" sz="4000" b="1" dirty="0"/>
              <a:t>What is  an                               Noun?</a:t>
            </a:r>
          </a:p>
          <a:p>
            <a:endParaRPr lang="en-GB" sz="28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EC15DD-911B-4D07-9018-85D92165112A}"/>
              </a:ext>
            </a:extLst>
          </p:cNvPr>
          <p:cNvSpPr/>
          <p:nvPr/>
        </p:nvSpPr>
        <p:spPr>
          <a:xfrm>
            <a:off x="617172" y="3198805"/>
            <a:ext cx="109352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prstClr val="black"/>
                </a:solidFill>
              </a:rPr>
              <a:t>Anything that </a:t>
            </a:r>
            <a:r>
              <a:rPr lang="en-GB" sz="4000" b="1" dirty="0">
                <a:solidFill>
                  <a:prstClr val="black"/>
                </a:solidFill>
              </a:rPr>
              <a:t>cannot</a:t>
            </a:r>
            <a:r>
              <a:rPr lang="en-GB" sz="3200" b="1" dirty="0">
                <a:solidFill>
                  <a:prstClr val="black"/>
                </a:solidFill>
              </a:rPr>
              <a:t> be counted is an </a:t>
            </a:r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uncountable</a:t>
            </a:r>
            <a:r>
              <a:rPr lang="en-GB" sz="3200" b="1" dirty="0">
                <a:solidFill>
                  <a:prstClr val="black"/>
                </a:solidFill>
              </a:rPr>
              <a:t> noun</a:t>
            </a:r>
          </a:p>
          <a:p>
            <a:pPr algn="ctr"/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Uncountable</a:t>
            </a:r>
            <a:r>
              <a:rPr lang="en-GB" sz="3200" b="1" dirty="0">
                <a:solidFill>
                  <a:prstClr val="black"/>
                </a:solidFill>
              </a:rPr>
              <a:t> nouns are </a:t>
            </a:r>
            <a:r>
              <a:rPr lang="en-GB" sz="4800" b="1" dirty="0">
                <a:solidFill>
                  <a:prstClr val="black"/>
                </a:solidFill>
              </a:rPr>
              <a:t>not</a:t>
            </a:r>
            <a:r>
              <a:rPr lang="en-GB" sz="3200" b="1" dirty="0">
                <a:solidFill>
                  <a:prstClr val="black"/>
                </a:solidFill>
              </a:rPr>
              <a:t> individual objects </a:t>
            </a:r>
          </a:p>
          <a:p>
            <a:pPr algn="ctr"/>
            <a:endParaRPr lang="en-GB" sz="800" b="1" dirty="0">
              <a:solidFill>
                <a:prstClr val="black"/>
              </a:solidFill>
            </a:endParaRPr>
          </a:p>
          <a:p>
            <a:pPr algn="ctr"/>
            <a:r>
              <a:rPr lang="en-GB" sz="3200" b="1" dirty="0">
                <a:solidFill>
                  <a:prstClr val="black"/>
                </a:solidFill>
              </a:rPr>
              <a:t>They are always </a:t>
            </a:r>
            <a:r>
              <a:rPr lang="en-GB" sz="3200" b="1" dirty="0">
                <a:solidFill>
                  <a:srgbClr val="FF0000"/>
                </a:solidFill>
              </a:rPr>
              <a:t>singular</a:t>
            </a:r>
            <a:r>
              <a:rPr lang="en-GB" sz="3200" b="1" dirty="0">
                <a:solidFill>
                  <a:prstClr val="black"/>
                </a:solidFill>
              </a:rPr>
              <a:t> and must be used with </a:t>
            </a:r>
            <a:r>
              <a:rPr lang="en-GB" sz="3200" b="1" dirty="0">
                <a:solidFill>
                  <a:srgbClr val="FF0000"/>
                </a:solidFill>
              </a:rPr>
              <a:t>singular</a:t>
            </a:r>
            <a:r>
              <a:rPr lang="en-GB" sz="3200" b="1" dirty="0">
                <a:solidFill>
                  <a:prstClr val="black"/>
                </a:solidFill>
              </a:rPr>
              <a:t> verbs</a:t>
            </a:r>
          </a:p>
          <a:p>
            <a:pPr algn="ctr"/>
            <a:endParaRPr lang="en-GB" sz="800" b="1" dirty="0">
              <a:solidFill>
                <a:prstClr val="black"/>
              </a:solidFill>
            </a:endParaRPr>
          </a:p>
          <a:p>
            <a:pPr algn="ctr"/>
            <a:r>
              <a:rPr lang="en-GB" sz="3200" b="1" dirty="0">
                <a:solidFill>
                  <a:prstClr val="black"/>
                </a:solidFill>
              </a:rPr>
              <a:t>Look at the following examples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14EB4A-79B5-44BC-BDEA-0E4AA7773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313" y="748975"/>
            <a:ext cx="3251817" cy="2484120"/>
          </a:xfrm>
          <a:prstGeom prst="rect">
            <a:avLst/>
          </a:prstGeom>
        </p:spPr>
      </p:pic>
      <p:sp>
        <p:nvSpPr>
          <p:cNvPr id="7" name="Not Equal 6">
            <a:extLst>
              <a:ext uri="{FF2B5EF4-FFF2-40B4-BE49-F238E27FC236}">
                <a16:creationId xmlns:a16="http://schemas.microsoft.com/office/drawing/2014/main" id="{AEC4963F-B28F-4979-BC8A-0E457CC64AD2}"/>
              </a:ext>
            </a:extLst>
          </p:cNvPr>
          <p:cNvSpPr/>
          <p:nvPr/>
        </p:nvSpPr>
        <p:spPr>
          <a:xfrm>
            <a:off x="426720" y="813877"/>
            <a:ext cx="1512275" cy="93872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04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3486C4-7435-42B4-8F04-C2E43EFF2BC8}"/>
              </a:ext>
            </a:extLst>
          </p:cNvPr>
          <p:cNvSpPr txBox="1"/>
          <p:nvPr/>
        </p:nvSpPr>
        <p:spPr>
          <a:xfrm>
            <a:off x="4395313" y="105991"/>
            <a:ext cx="3378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EXAMPLES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573214-9272-4042-8396-373611F1E6C0}"/>
              </a:ext>
            </a:extLst>
          </p:cNvPr>
          <p:cNvSpPr/>
          <p:nvPr/>
        </p:nvSpPr>
        <p:spPr>
          <a:xfrm>
            <a:off x="1912620" y="1396697"/>
            <a:ext cx="836676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/>
              <a:t>                            </a:t>
            </a:r>
            <a:r>
              <a:rPr lang="en-GB" sz="3600" b="1" dirty="0"/>
              <a:t>Noun Examples</a:t>
            </a:r>
          </a:p>
          <a:p>
            <a:pPr algn="ctr"/>
            <a:endParaRPr lang="en-GB" sz="5400" b="1" dirty="0"/>
          </a:p>
          <a:p>
            <a:pPr algn="ctr"/>
            <a:r>
              <a:rPr lang="en-GB" sz="2800" b="1" dirty="0">
                <a:solidFill>
                  <a:srgbClr val="FF0000"/>
                </a:solidFill>
              </a:rPr>
              <a:t>Singular verbs </a:t>
            </a:r>
            <a:r>
              <a:rPr lang="en-GB" sz="2800" b="1" dirty="0"/>
              <a:t>must be used with </a:t>
            </a:r>
            <a:r>
              <a:rPr lang="en-GB" sz="2800" b="1" dirty="0">
                <a:solidFill>
                  <a:srgbClr val="FF0000"/>
                </a:solidFill>
              </a:rPr>
              <a:t>uncountable nouns</a:t>
            </a:r>
          </a:p>
          <a:p>
            <a:endParaRPr lang="en-GB" sz="800" b="1" dirty="0"/>
          </a:p>
          <a:p>
            <a:pPr algn="ctr"/>
            <a:r>
              <a:rPr lang="en-GB" sz="3600" b="1" dirty="0"/>
              <a:t>There </a:t>
            </a:r>
            <a:r>
              <a:rPr lang="en-GB" sz="3600" b="1" dirty="0">
                <a:solidFill>
                  <a:srgbClr val="FF0000"/>
                </a:solidFill>
              </a:rPr>
              <a:t>is</a:t>
            </a:r>
            <a:r>
              <a:rPr lang="en-GB" sz="3600" b="1" dirty="0"/>
              <a:t> no more </a:t>
            </a:r>
            <a:r>
              <a:rPr lang="en-GB" sz="3600" b="1" dirty="0">
                <a:solidFill>
                  <a:srgbClr val="FF0000"/>
                </a:solidFill>
              </a:rPr>
              <a:t>coffee</a:t>
            </a:r>
            <a:r>
              <a:rPr lang="en-GB" sz="3600" b="1" dirty="0"/>
              <a:t> in the pot.</a:t>
            </a:r>
          </a:p>
          <a:p>
            <a:pPr algn="ctr"/>
            <a:r>
              <a:rPr lang="en-GB" sz="3600" b="1" dirty="0"/>
              <a:t>Would you </a:t>
            </a:r>
            <a:r>
              <a:rPr lang="en-GB" sz="3600" b="1" dirty="0">
                <a:solidFill>
                  <a:srgbClr val="FF0000"/>
                </a:solidFill>
              </a:rPr>
              <a:t>like</a:t>
            </a:r>
            <a:r>
              <a:rPr lang="en-GB" sz="3600" b="1" dirty="0"/>
              <a:t> more </a:t>
            </a:r>
            <a:r>
              <a:rPr lang="en-GB" sz="3600" b="1" dirty="0">
                <a:solidFill>
                  <a:srgbClr val="FF0000"/>
                </a:solidFill>
              </a:rPr>
              <a:t>money</a:t>
            </a:r>
            <a:r>
              <a:rPr lang="en-GB" sz="3600" b="1" dirty="0"/>
              <a:t>?</a:t>
            </a:r>
          </a:p>
          <a:p>
            <a:pPr algn="ctr"/>
            <a:r>
              <a:rPr lang="en-GB" sz="3600" b="1" dirty="0"/>
              <a:t>I</a:t>
            </a:r>
            <a:r>
              <a:rPr lang="en-GB" sz="3600" b="1" dirty="0">
                <a:solidFill>
                  <a:srgbClr val="FF0000"/>
                </a:solidFill>
              </a:rPr>
              <a:t> want </a:t>
            </a:r>
            <a:r>
              <a:rPr lang="en-GB" sz="3600" b="1" dirty="0"/>
              <a:t>to get correct </a:t>
            </a:r>
            <a:r>
              <a:rPr lang="en-GB" sz="3600" b="1" dirty="0">
                <a:solidFill>
                  <a:srgbClr val="FF0000"/>
                </a:solidFill>
              </a:rPr>
              <a:t>information</a:t>
            </a:r>
          </a:p>
          <a:p>
            <a:pPr algn="ctr"/>
            <a:r>
              <a:rPr lang="en-GB" sz="3600" b="1" dirty="0"/>
              <a:t>You should always </a:t>
            </a:r>
            <a:r>
              <a:rPr lang="en-GB" sz="3600" b="1" dirty="0">
                <a:solidFill>
                  <a:srgbClr val="FF0000"/>
                </a:solidFill>
              </a:rPr>
              <a:t>aim</a:t>
            </a:r>
            <a:r>
              <a:rPr lang="en-GB" sz="3600" b="1" dirty="0"/>
              <a:t> for </a:t>
            </a:r>
            <a:r>
              <a:rPr lang="en-GB" sz="3600" b="1" dirty="0">
                <a:solidFill>
                  <a:srgbClr val="FF0000"/>
                </a:solidFill>
              </a:rPr>
              <a:t>excellence</a:t>
            </a:r>
          </a:p>
          <a:p>
            <a:pPr algn="ctr"/>
            <a:r>
              <a:rPr lang="en-GB" sz="3600" b="1" dirty="0"/>
              <a:t>Please </a:t>
            </a:r>
            <a:r>
              <a:rPr lang="en-GB" sz="3600" b="1" dirty="0">
                <a:solidFill>
                  <a:srgbClr val="FF0000"/>
                </a:solidFill>
              </a:rPr>
              <a:t>get</a:t>
            </a:r>
            <a:r>
              <a:rPr lang="en-GB" sz="3600" b="1" dirty="0"/>
              <a:t> better </a:t>
            </a:r>
            <a:r>
              <a:rPr lang="en-GB" sz="3600" b="1" dirty="0">
                <a:solidFill>
                  <a:srgbClr val="FF0000"/>
                </a:solidFill>
              </a:rPr>
              <a:t>equipment</a:t>
            </a:r>
          </a:p>
          <a:p>
            <a:pPr algn="ctr"/>
            <a:r>
              <a:rPr lang="en-GB" sz="3600" b="1" dirty="0"/>
              <a:t>Can we </a:t>
            </a:r>
            <a:r>
              <a:rPr lang="en-GB" sz="3600" b="1" dirty="0">
                <a:solidFill>
                  <a:srgbClr val="FF0000"/>
                </a:solidFill>
              </a:rPr>
              <a:t>explain</a:t>
            </a:r>
            <a:r>
              <a:rPr lang="en-GB" sz="3600" b="1" dirty="0"/>
              <a:t> the </a:t>
            </a:r>
            <a:r>
              <a:rPr lang="en-GB" sz="3600" b="1" dirty="0">
                <a:solidFill>
                  <a:srgbClr val="FF0000"/>
                </a:solidFill>
              </a:rPr>
              <a:t>data</a:t>
            </a:r>
            <a:r>
              <a:rPr lang="en-GB" sz="3600" b="1" dirty="0"/>
              <a:t>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816EBB-A4B0-4AD7-9C41-462197418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971" y="685260"/>
            <a:ext cx="2937495" cy="2141909"/>
          </a:xfrm>
          <a:prstGeom prst="rect">
            <a:avLst/>
          </a:prstGeom>
        </p:spPr>
      </p:pic>
      <p:sp>
        <p:nvSpPr>
          <p:cNvPr id="5" name="Not Equal 4">
            <a:extLst>
              <a:ext uri="{FF2B5EF4-FFF2-40B4-BE49-F238E27FC236}">
                <a16:creationId xmlns:a16="http://schemas.microsoft.com/office/drawing/2014/main" id="{8D519B04-DB87-4CD2-A61C-F6811B188B38}"/>
              </a:ext>
            </a:extLst>
          </p:cNvPr>
          <p:cNvSpPr/>
          <p:nvPr/>
        </p:nvSpPr>
        <p:spPr>
          <a:xfrm>
            <a:off x="255986" y="1889760"/>
            <a:ext cx="826054" cy="579120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66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7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IPPO SHORTQUICK">
            <a:hlinkClick r:id="" action="ppaction://media"/>
            <a:extLst>
              <a:ext uri="{FF2B5EF4-FFF2-40B4-BE49-F238E27FC236}">
                <a16:creationId xmlns:a16="http://schemas.microsoft.com/office/drawing/2014/main" id="{80493FC4-05FF-4D55-8263-CC15C4A0B03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500.9791"/>
                </p14:media>
              </p:ext>
            </p:extLst>
          </p:nvPr>
        </p:nvPicPr>
        <p:blipFill rotWithShape="1">
          <a:blip r:embed="rId4"/>
          <a:srcRect l="15201" t="23736" r="15238" b="24102"/>
          <a:stretch>
            <a:fillRect/>
          </a:stretch>
        </p:blipFill>
        <p:spPr>
          <a:xfrm>
            <a:off x="0" y="271305"/>
            <a:ext cx="5360060" cy="3014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BE21F5-CA98-4E7C-8739-1CB6FCC7CF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84" t="2530" r="2558" b="2433"/>
          <a:stretch/>
        </p:blipFill>
        <p:spPr>
          <a:xfrm>
            <a:off x="2458498" y="1547447"/>
            <a:ext cx="1553498" cy="1436913"/>
          </a:xfrm>
          <a:prstGeom prst="rect">
            <a:avLst/>
          </a:prstGeom>
          <a:scene3d>
            <a:camera prst="isometricOffAxis1Top"/>
            <a:lightRig rig="threePt" dir="t"/>
          </a:scene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362528-8528-4627-9F65-0C4A50702C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0060" y="690028"/>
            <a:ext cx="5462489" cy="4956478"/>
          </a:xfrm>
          <a:prstGeom prst="rect">
            <a:avLst/>
          </a:prstGeom>
        </p:spPr>
      </p:pic>
      <p:pic>
        <p:nvPicPr>
          <p:cNvPr id="7" name="WIPPO SHORTQUICK">
            <a:hlinkClick r:id="" action="ppaction://media"/>
            <a:extLst>
              <a:ext uri="{FF2B5EF4-FFF2-40B4-BE49-F238E27FC236}">
                <a16:creationId xmlns:a16="http://schemas.microsoft.com/office/drawing/2014/main" id="{E8CB6E18-5E95-4A25-BFA9-C031A67FB32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648"/>
                </p14:media>
              </p:ext>
            </p:extLst>
          </p:nvPr>
        </p:nvPicPr>
        <p:blipFill rotWithShape="1">
          <a:blip r:embed="rId7"/>
          <a:srcRect l="15201" t="23736" r="15238" b="24102"/>
          <a:stretch>
            <a:fillRect/>
          </a:stretch>
        </p:blipFill>
        <p:spPr>
          <a:xfrm>
            <a:off x="0" y="271305"/>
            <a:ext cx="5360060" cy="30145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DB82772-4994-4DB1-A5AD-5DFF22C87FD6}"/>
              </a:ext>
            </a:extLst>
          </p:cNvPr>
          <p:cNvSpPr/>
          <p:nvPr/>
        </p:nvSpPr>
        <p:spPr>
          <a:xfrm>
            <a:off x="266218" y="578734"/>
            <a:ext cx="4791919" cy="34724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36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5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44444E-6 L -3.54167E-6 0.00024 C 0.0017 -0.00069 0.00378 -0.00069 0.00586 -0.00185 C 0.00717 -0.00231 0.00821 -0.00463 0.00951 -0.00555 L 0.0125 -0.0074 C 0.01315 -0.00856 0.01368 -0.01018 0.01433 -0.01111 C 0.01836 -0.01597 0.0194 -0.0162 0.02305 -0.01828 C 0.02435 -0.02013 0.02565 -0.02222 0.02722 -0.02384 C 0.02813 -0.02476 0.02878 -0.025 0.02956 -0.02569 C 0.03021 -0.02615 0.03073 -0.02708 0.03138 -0.02754 C 0.03269 -0.0287 0.03425 -0.02963 0.03568 -0.03101 C 0.03659 -0.03217 0.03737 -0.03379 0.03815 -0.03495 C 0.04167 -0.03935 0.04102 -0.03773 0.04427 -0.0405 C 0.04493 -0.04097 0.04545 -0.04166 0.0461 -0.04213 C 0.04688 -0.04305 0.04766 -0.04328 0.04844 -0.04421 C 0.04961 -0.04513 0.05052 -0.04652 0.05157 -0.04768 C 0.05287 -0.04907 0.05404 -0.05 0.05521 -0.05138 C 0.05586 -0.05231 0.05638 -0.05393 0.05703 -0.05509 C 0.05782 -0.05648 0.06055 -0.0581 0.06133 -0.05879 C 0.0642 -0.0662 0.06576 -0.0706 0.06927 -0.07731 C 0.07006 -0.0787 0.07071 -0.07963 0.07149 -0.08078 C 0.07227 -0.08194 0.07279 -0.08333 0.07344 -0.08449 C 0.07552 -0.08819 0.07761 -0.09143 0.07956 -0.0956 C 0.08217 -0.10069 0.08073 -0.09814 0.08386 -0.10277 C 0.08542 -0.10763 0.08633 -0.11319 0.08789 -0.11759 C 0.0892 -0.12083 0.09102 -0.12199 0.09232 -0.12476 C 0.09571 -0.13217 0.09258 -0.12893 0.09597 -0.13425 C 0.09701 -0.13564 0.09818 -0.13611 0.09896 -0.13796 C 0.09935 -0.13819 0.10938 -0.15833 0.11185 -0.1618 C 0.11368 -0.16412 0.1155 -0.1655 0.11732 -0.16713 C 0.11784 -0.16782 0.11849 -0.16828 0.11901 -0.16898 C 0.128 -0.18009 0.12383 -0.17708 0.13138 -0.18009 L 0.1612 -0.17268 C 0.16185 -0.17245 0.16263 -0.17245 0.16302 -0.17106 C 0.16485 -0.16412 0.16628 -0.15625 0.16797 -0.14884 C 0.17149 -0.13148 0.16784 -0.14722 0.17149 -0.1324 C 0.17253 -0.12199 0.17383 -0.11157 0.17513 -0.10115 C 0.18034 -0.0581 0.175 -0.10578 0.17943 -0.0662 C 0.18047 -0.04213 0.18243 -0.01875 0.18243 0.00556 C 0.1823 0.04329 0.18021 0.08033 0.17891 0.11783 C 0.17865 0.12223 0.17813 0.12639 0.17761 0.13056 C 0.17696 0.1345 0.17592 0.13774 0.17513 0.14167 C 0.17383 0.14769 0.17292 0.15463 0.17149 0.15996 C 0.17071 0.16343 0.16563 0.17107 0.16433 0.17292 C 0.14766 0.1926 0.15313 0.18936 0.14232 0.19283 C 0.13594 0.19121 0.12761 0.20162 0.12344 0.1875 C 0.11849 0.17084 0.12214 0.14329 0.12097 0.1213 C 0.12045 0.11482 0.11888 0.10926 0.11849 0.10301 C 0.1155 0.06644 0.11068 -0.0074 0.11068 -0.00694 C 0.1125 -0.05208 0.11394 -0.09699 0.11615 -0.14143 C 0.11628 -0.14537 0.11732 -0.14861 0.11784 -0.15231 C 0.1181 -0.15416 0.11823 -0.15625 0.11849 -0.15787 C 0.11901 -0.16412 0.11967 -0.17037 0.12032 -0.17662 C 0.12058 -0.17893 0.12097 -0.18148 0.12162 -0.18379 C 0.12409 -0.19444 0.12644 -0.20578 0.12956 -0.21504 C 0.13008 -0.21689 0.1306 -0.21921 0.13138 -0.2206 C 0.1319 -0.22152 0.13256 -0.22175 0.13308 -0.22245 C 0.13789 -0.22546 0.14258 -0.22847 0.14714 -0.23125 C 0.15938 -0.22893 0.17149 -0.22731 0.1836 -0.22407 C 0.18542 -0.22384 0.18698 -0.22199 0.18855 -0.2206 C 0.1961 -0.21365 0.20222 -0.20717 0.20925 -0.20023 C 0.21719 -0.19213 0.22539 -0.18588 0.23308 -0.17662 C 0.2349 -0.17384 0.23711 -0.17175 0.23907 -0.16898 C 0.24141 -0.16574 0.24349 -0.16111 0.24584 -0.15787 C 0.27357 -0.11967 0.26667 -0.12662 0.27943 -0.11388 C 0.28099 -0.11041 0.28282 -0.10717 0.28425 -0.10277 C 0.28672 -0.09537 0.28776 -0.0868 0.28907 -0.07731 C 0.29844 -0.00393 0.28842 -0.08287 0.29453 -0.02754 C 0.30417 0.0595 0.29636 -0.02338 0.30443 0.06621 C 0.30248 0.08473 0.30131 0.10348 0.29883 0.1213 C 0.29844 0.12385 0.29727 0.12362 0.29636 0.125 C 0.29506 0.12732 0.29414 0.13079 0.29258 0.13218 C 0.28685 0.13936 0.28112 0.14514 0.275 0.15093 C 0.27084 0.15487 0.26628 0.15672 0.26224 0.16181 C 0.24857 0.17848 0.26407 0.16042 0.24961 0.17454 L 0.21472 0.2095 C 0.21133 0.21297 0.21224 0.21227 0.20677 0.21505 C 0.20521 0.21575 0.20352 0.21621 0.20196 0.21713 C 0.20092 0.21181 0.19857 0.20024 0.19831 0.19491 C 0.19766 0.17408 0.19805 0.15325 0.19779 0.13218 C 0.1974 0.10394 0.19844 0.1125 0.19584 0.09746 C 0.1931 0.00371 0.19271 0.0463 0.20013 -0.08287 C 0.20026 -0.08472 0.20092 -0.08634 0.20131 -0.08819 C 0.20899 -0.12824 0.20248 -0.10532 0.22214 -0.15625 C 0.22357 -0.15995 0.22552 -0.16203 0.22696 -0.1655 C 0.23477 -0.18287 0.22761 -0.17361 0.23972 -0.19097 C 0.24154 -0.19375 0.24323 -0.19513 0.24519 -0.19652 C 0.25078 -0.20115 0.25664 -0.20532 0.26224 -0.20949 C 0.28282 -0.20879 0.30352 -0.2162 0.3237 -0.20763 C 0.3405 -0.20069 0.35586 -0.17847 0.37175 -0.16342 C 0.37266 -0.1625 0.37357 -0.16134 0.37435 -0.15995 C 0.38008 -0.14838 0.38581 -0.13726 0.39141 -0.12476 C 0.39271 -0.12199 0.39375 -0.11759 0.39506 -0.11388 C 0.40196 -0.02245 0.4 -0.0743 0.39193 0.07547 C 0.39141 0.08473 0.3905 0.09375 0.38959 0.10301 C 0.38946 0.10463 0.38828 0.10787 0.38907 0.10857 C 0.39037 0.10996 0.3918 0.10741 0.39323 0.10672 C 0.39128 0.1088 0.39206 0.10857 0.39089 0.10857 L 0.39089 0.1088 L 0.39089 0.10857 " pathEditMode="relative" rAng="0" ptsTypes="AAAAAAAAAAAAAAAAAAAAAAAAAAAAAAAAAAAAAAAAAAAAAAAAAAAAAAAAAAAAAAAAAAAAAAAAAAAAAAAAAAAAAAAAAAAAAAAAAAAA">
                                      <p:cBhvr>
                                        <p:cTn id="19" dur="4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61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3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900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4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0">
                <p:cTn id="4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llout: Up Arrow 11">
            <a:extLst>
              <a:ext uri="{FF2B5EF4-FFF2-40B4-BE49-F238E27FC236}">
                <a16:creationId xmlns:a16="http://schemas.microsoft.com/office/drawing/2014/main" id="{C51E440F-1A96-446F-A14A-1CCAAAE93B4D}"/>
              </a:ext>
            </a:extLst>
          </p:cNvPr>
          <p:cNvSpPr/>
          <p:nvPr/>
        </p:nvSpPr>
        <p:spPr>
          <a:xfrm>
            <a:off x="4824548" y="3613666"/>
            <a:ext cx="2542901" cy="2433654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33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QUESTION</a:t>
            </a:r>
            <a:r>
              <a:rPr kumimoji="0" lang="en-GB" sz="32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 </a:t>
            </a:r>
            <a:r>
              <a:rPr kumimoji="0" lang="en-GB" sz="32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46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  <a:r>
              <a:rPr kumimoji="0" lang="en-GB" sz="32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QUANTITY</a:t>
            </a:r>
          </a:p>
        </p:txBody>
      </p:sp>
      <p:sp>
        <p:nvSpPr>
          <p:cNvPr id="13" name="Callout: Up Arrow 12">
            <a:extLst>
              <a:ext uri="{FF2B5EF4-FFF2-40B4-BE49-F238E27FC236}">
                <a16:creationId xmlns:a16="http://schemas.microsoft.com/office/drawing/2014/main" id="{0C0E81EE-00A4-4254-9816-969D2024EFB8}"/>
              </a:ext>
            </a:extLst>
          </p:cNvPr>
          <p:cNvSpPr/>
          <p:nvPr/>
        </p:nvSpPr>
        <p:spPr>
          <a:xfrm>
            <a:off x="1595288" y="3890726"/>
            <a:ext cx="2713864" cy="2061501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en-GB" sz="4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FF00"/>
                </a:solidFill>
                <a:effectLst>
                  <a:glow rad="419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POSITIVE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QUANTITY</a:t>
            </a:r>
          </a:p>
        </p:txBody>
      </p:sp>
      <p:sp>
        <p:nvSpPr>
          <p:cNvPr id="14" name="Callout: Up Arrow 13">
            <a:extLst>
              <a:ext uri="{FF2B5EF4-FFF2-40B4-BE49-F238E27FC236}">
                <a16:creationId xmlns:a16="http://schemas.microsoft.com/office/drawing/2014/main" id="{CE03857F-05F8-4235-94C6-FC6A09BD0D8E}"/>
              </a:ext>
            </a:extLst>
          </p:cNvPr>
          <p:cNvSpPr/>
          <p:nvPr/>
        </p:nvSpPr>
        <p:spPr>
          <a:xfrm>
            <a:off x="7882845" y="3780053"/>
            <a:ext cx="2713864" cy="210088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96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NOT </a:t>
            </a:r>
            <a:r>
              <a:rPr kumimoji="0" lang="en-GB" sz="4400" b="1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96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EVEN ONE!</a:t>
            </a:r>
            <a:endParaRPr kumimoji="0" lang="en-GB" sz="44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596900">
                  <a:prstClr val="white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95FA75-93E6-46C9-8719-DB759D730B7D}"/>
              </a:ext>
            </a:extLst>
          </p:cNvPr>
          <p:cNvSpPr txBox="1"/>
          <p:nvPr/>
        </p:nvSpPr>
        <p:spPr>
          <a:xfrm>
            <a:off x="1467230" y="2472195"/>
            <a:ext cx="92575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    ANY    NONE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AA2CEA-3F83-409B-BB16-F621947BD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23260">
            <a:off x="752853" y="671330"/>
            <a:ext cx="2588258" cy="115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45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1" nodeType="click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44444E-6 L 0 -0.07222 " pathEditMode="relative" rAng="0" ptsTypes="AA">
                                      <p:cBhvr>
                                        <p:cTn id="13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1100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1" grpId="0"/>
      <p:bldP spid="1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40E863-F2D5-4093-87B5-90B789391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15" y="179439"/>
            <a:ext cx="2810500" cy="18045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69A28E-321B-4F0B-A369-65743F86E961}"/>
              </a:ext>
            </a:extLst>
          </p:cNvPr>
          <p:cNvSpPr txBox="1"/>
          <p:nvPr/>
        </p:nvSpPr>
        <p:spPr>
          <a:xfrm>
            <a:off x="1506674" y="2368365"/>
            <a:ext cx="28113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</a:p>
        </p:txBody>
      </p:sp>
      <p:sp>
        <p:nvSpPr>
          <p:cNvPr id="6" name="Callout: Up Arrow 5">
            <a:extLst>
              <a:ext uri="{FF2B5EF4-FFF2-40B4-BE49-F238E27FC236}">
                <a16:creationId xmlns:a16="http://schemas.microsoft.com/office/drawing/2014/main" id="{34C827CC-A8D7-4213-B711-F7EF166866D2}"/>
              </a:ext>
            </a:extLst>
          </p:cNvPr>
          <p:cNvSpPr/>
          <p:nvPr/>
        </p:nvSpPr>
        <p:spPr>
          <a:xfrm>
            <a:off x="1242102" y="3522122"/>
            <a:ext cx="3340484" cy="2873783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</a:t>
            </a:r>
            <a:r>
              <a:rPr kumimoji="0" lang="en-GB" sz="48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glow rad="419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POSITIVE</a:t>
            </a: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QUANTITY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C5EF57-22D0-40E4-B5AB-608202282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021" y="634763"/>
            <a:ext cx="6643635" cy="5080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DEB786-F232-4B0E-B6B4-604E3257828B}"/>
              </a:ext>
            </a:extLst>
          </p:cNvPr>
          <p:cNvSpPr txBox="1"/>
          <p:nvPr/>
        </p:nvSpPr>
        <p:spPr>
          <a:xfrm>
            <a:off x="9742345" y="342375"/>
            <a:ext cx="1991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64192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2025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664C61-E031-476A-B6D8-6AA63763A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15" y="94598"/>
            <a:ext cx="2810500" cy="1804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FDF42E-6D40-4FF1-8D0B-DFFCDF230BD9}"/>
              </a:ext>
            </a:extLst>
          </p:cNvPr>
          <p:cNvSpPr txBox="1"/>
          <p:nvPr/>
        </p:nvSpPr>
        <p:spPr>
          <a:xfrm>
            <a:off x="1700738" y="2131785"/>
            <a:ext cx="2174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347F49-4158-4156-B539-7A6D27245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144" y="402754"/>
            <a:ext cx="6987470" cy="59718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3C956D-D91F-4585-9236-9E49D0768D79}"/>
              </a:ext>
            </a:extLst>
          </p:cNvPr>
          <p:cNvSpPr txBox="1"/>
          <p:nvPr/>
        </p:nvSpPr>
        <p:spPr>
          <a:xfrm>
            <a:off x="9742345" y="342375"/>
            <a:ext cx="1991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EXAMPLES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C04D23-9A29-4BC4-AC18-B5CBED3E7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862" y="3169484"/>
            <a:ext cx="2994370" cy="319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5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1875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D7D30E-4728-4C98-8684-E0EFC87F3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15" y="94598"/>
            <a:ext cx="2810500" cy="1804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7836C5-7712-4434-A815-49BD3481E1F7}"/>
              </a:ext>
            </a:extLst>
          </p:cNvPr>
          <p:cNvSpPr txBox="1"/>
          <p:nvPr/>
        </p:nvSpPr>
        <p:spPr>
          <a:xfrm>
            <a:off x="8287893" y="2482963"/>
            <a:ext cx="27264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NONE </a:t>
            </a:r>
          </a:p>
        </p:txBody>
      </p:sp>
      <p:sp>
        <p:nvSpPr>
          <p:cNvPr id="5" name="Callout: Up Arrow 4">
            <a:extLst>
              <a:ext uri="{FF2B5EF4-FFF2-40B4-BE49-F238E27FC236}">
                <a16:creationId xmlns:a16="http://schemas.microsoft.com/office/drawing/2014/main" id="{3A80395A-7A85-4F69-918E-FDC8BB61716D}"/>
              </a:ext>
            </a:extLst>
          </p:cNvPr>
          <p:cNvSpPr/>
          <p:nvPr/>
        </p:nvSpPr>
        <p:spPr>
          <a:xfrm>
            <a:off x="8113535" y="3530489"/>
            <a:ext cx="3179588" cy="2443899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96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NOT EVEN ONE !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2EFB1B9C-F1C6-4DC4-9F95-D84DC94C6AD0}"/>
              </a:ext>
            </a:extLst>
          </p:cNvPr>
          <p:cNvSpPr/>
          <p:nvPr/>
        </p:nvSpPr>
        <p:spPr>
          <a:xfrm>
            <a:off x="763571" y="1899170"/>
            <a:ext cx="6562654" cy="4456002"/>
          </a:xfrm>
          <a:prstGeom prst="wedgeEllipseCallout">
            <a:avLst>
              <a:gd name="adj1" fmla="val 61275"/>
              <a:gd name="adj2" fmla="val -195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I would like friends in Madeira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but I have </a:t>
            </a:r>
            <a:r>
              <a:rPr kumimoji="0" lang="en-GB" sz="40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5588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</a:rPr>
              <a:t>none</a:t>
            </a:r>
            <a:endParaRPr kumimoji="0" lang="en-GB" sz="4000" b="1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glow rad="5588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5588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</a:rPr>
              <a:t>None  </a:t>
            </a:r>
            <a:r>
              <a:rPr kumimoji="0" lang="en-GB" sz="40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of these books </a:t>
            </a:r>
            <a:r>
              <a:rPr lang="en-GB" sz="4000" b="1" noProof="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latin typeface="Calibri" panose="020F0502020204030204"/>
              </a:rPr>
              <a:t>is</a:t>
            </a:r>
            <a:r>
              <a:rPr kumimoji="0" lang="en-GB" sz="40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very interesting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59816E-8A00-4628-B189-BFCD300E121E}"/>
              </a:ext>
            </a:extLst>
          </p:cNvPr>
          <p:cNvSpPr txBox="1"/>
          <p:nvPr/>
        </p:nvSpPr>
        <p:spPr>
          <a:xfrm>
            <a:off x="9742345" y="342375"/>
            <a:ext cx="1991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400266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902CA1-1126-48D1-91BD-750AEF86DA3B}"/>
              </a:ext>
            </a:extLst>
          </p:cNvPr>
          <p:cNvSpPr txBox="1"/>
          <p:nvPr/>
        </p:nvSpPr>
        <p:spPr>
          <a:xfrm>
            <a:off x="2873037" y="2499104"/>
            <a:ext cx="69747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168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MORE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168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KEY WORDS!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9624C4-F24A-4BA8-96F1-6F0D6867E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15" y="94598"/>
            <a:ext cx="2810500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83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1E2403-0F35-4780-B106-52DDF2709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15" y="94598"/>
            <a:ext cx="2810500" cy="1804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C20D76-3C5F-4FDF-AAC1-DC114A393E20}"/>
              </a:ext>
            </a:extLst>
          </p:cNvPr>
          <p:cNvSpPr txBox="1"/>
          <p:nvPr/>
        </p:nvSpPr>
        <p:spPr>
          <a:xfrm>
            <a:off x="2089594" y="2673275"/>
            <a:ext cx="87654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596900">
                    <a:schemeClr val="bg1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 A N Y       M U C H     </a:t>
            </a:r>
          </a:p>
        </p:txBody>
      </p:sp>
      <p:sp>
        <p:nvSpPr>
          <p:cNvPr id="4" name="Callout: Up Arrow 3">
            <a:extLst>
              <a:ext uri="{FF2B5EF4-FFF2-40B4-BE49-F238E27FC236}">
                <a16:creationId xmlns:a16="http://schemas.microsoft.com/office/drawing/2014/main" id="{F32BDA5C-3CEC-4A7D-9A94-C112395173AA}"/>
              </a:ext>
            </a:extLst>
          </p:cNvPr>
          <p:cNvSpPr/>
          <p:nvPr/>
        </p:nvSpPr>
        <p:spPr>
          <a:xfrm>
            <a:off x="2410278" y="3777073"/>
            <a:ext cx="2908865" cy="2158863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419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COUNTABLE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QUANTITY</a:t>
            </a:r>
          </a:p>
        </p:txBody>
      </p:sp>
      <p:sp>
        <p:nvSpPr>
          <p:cNvPr id="5" name="Callout: Up Arrow 4">
            <a:extLst>
              <a:ext uri="{FF2B5EF4-FFF2-40B4-BE49-F238E27FC236}">
                <a16:creationId xmlns:a16="http://schemas.microsoft.com/office/drawing/2014/main" id="{BD56DCAC-8F93-4E48-AB06-058D6E6C7049}"/>
              </a:ext>
            </a:extLst>
          </p:cNvPr>
          <p:cNvSpPr/>
          <p:nvPr/>
        </p:nvSpPr>
        <p:spPr>
          <a:xfrm>
            <a:off x="6895759" y="3842646"/>
            <a:ext cx="3437951" cy="2093290"/>
          </a:xfrm>
          <a:prstGeom prst="upArrowCallout">
            <a:avLst>
              <a:gd name="adj1" fmla="val 25000"/>
              <a:gd name="adj2" fmla="val 25000"/>
              <a:gd name="adj3" fmla="val 25000"/>
              <a:gd name="adj4" fmla="val 673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533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UNCOUNTABLE</a:t>
            </a:r>
            <a:r>
              <a:rPr kumimoji="0" lang="en-GB" sz="32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QUANTITY</a:t>
            </a:r>
          </a:p>
        </p:txBody>
      </p:sp>
    </p:spTree>
    <p:extLst>
      <p:ext uri="{BB962C8B-B14F-4D97-AF65-F5344CB8AC3E}">
        <p14:creationId xmlns:p14="http://schemas.microsoft.com/office/powerpoint/2010/main" val="189543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grpId="1" nodeType="click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-2.59259E-6 L 6.25E-7 -0.07222 " pathEditMode="relative" rAng="0" ptsTypes="AA">
                                      <p:cBhvr>
                                        <p:cTn id="1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1150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A9ACD4-99CB-415C-A3CF-D8D18C884D6B}"/>
              </a:ext>
            </a:extLst>
          </p:cNvPr>
          <p:cNvSpPr txBox="1"/>
          <p:nvPr/>
        </p:nvSpPr>
        <p:spPr>
          <a:xfrm>
            <a:off x="2354580" y="4141173"/>
            <a:ext cx="74828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HOW </a:t>
            </a:r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MUCH</a:t>
            </a:r>
            <a:r>
              <a:rPr lang="en-GB" sz="6000" b="1" dirty="0"/>
              <a:t> </a:t>
            </a:r>
            <a:r>
              <a:rPr lang="en-GB" sz="4000" b="1" dirty="0"/>
              <a:t>TIME IS THERE BEFORE THE TRAIN LEAVES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1F259D-9E0E-4896-8786-82811E8F2EDA}"/>
              </a:ext>
            </a:extLst>
          </p:cNvPr>
          <p:cNvSpPr txBox="1"/>
          <p:nvPr/>
        </p:nvSpPr>
        <p:spPr>
          <a:xfrm>
            <a:off x="2354580" y="1797784"/>
            <a:ext cx="74828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HOW </a:t>
            </a:r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MANY</a:t>
            </a:r>
            <a:r>
              <a:rPr lang="en-GB" sz="4000" b="1" dirty="0"/>
              <a:t> PEOPLE LIVE IN YOUR TOWN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8B6E82-2220-4F24-96B4-B3A9C433C4F5}"/>
              </a:ext>
            </a:extLst>
          </p:cNvPr>
          <p:cNvSpPr txBox="1"/>
          <p:nvPr/>
        </p:nvSpPr>
        <p:spPr>
          <a:xfrm>
            <a:off x="9742345" y="342375"/>
            <a:ext cx="1991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378012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1" nodeType="clickEffect">
                                  <p:stCondLst>
                                    <p:cond delay="1200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ar: 32 Points 3">
            <a:extLst>
              <a:ext uri="{FF2B5EF4-FFF2-40B4-BE49-F238E27FC236}">
                <a16:creationId xmlns:a16="http://schemas.microsoft.com/office/drawing/2014/main" id="{FBD233C8-C359-4317-9C9D-8617B9C1C944}"/>
              </a:ext>
            </a:extLst>
          </p:cNvPr>
          <p:cNvSpPr/>
          <p:nvPr/>
        </p:nvSpPr>
        <p:spPr>
          <a:xfrm>
            <a:off x="213360" y="472440"/>
            <a:ext cx="5745480" cy="4480560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tar: 32 Points 6">
            <a:extLst>
              <a:ext uri="{FF2B5EF4-FFF2-40B4-BE49-F238E27FC236}">
                <a16:creationId xmlns:a16="http://schemas.microsoft.com/office/drawing/2014/main" id="{4ABAF5AD-7584-4085-95EF-DFB5135A3613}"/>
              </a:ext>
            </a:extLst>
          </p:cNvPr>
          <p:cNvSpPr/>
          <p:nvPr/>
        </p:nvSpPr>
        <p:spPr>
          <a:xfrm>
            <a:off x="6126482" y="472440"/>
            <a:ext cx="5852158" cy="4480560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BA2BFC-BEFA-44E6-92A9-9EB3DA63D811}"/>
              </a:ext>
            </a:extLst>
          </p:cNvPr>
          <p:cNvSpPr txBox="1"/>
          <p:nvPr/>
        </p:nvSpPr>
        <p:spPr>
          <a:xfrm>
            <a:off x="1082040" y="2204888"/>
            <a:ext cx="4008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3810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COUNTABLE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941DA6-F40E-49B6-9515-723AF3608749}"/>
              </a:ext>
            </a:extLst>
          </p:cNvPr>
          <p:cNvSpPr/>
          <p:nvPr/>
        </p:nvSpPr>
        <p:spPr>
          <a:xfrm>
            <a:off x="6827520" y="2251054"/>
            <a:ext cx="456067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2540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UNCOUNTABLE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29FF6C-7E09-4DB7-8F3A-E5D84FC00828}"/>
              </a:ext>
            </a:extLst>
          </p:cNvPr>
          <p:cNvSpPr txBox="1"/>
          <p:nvPr/>
        </p:nvSpPr>
        <p:spPr>
          <a:xfrm>
            <a:off x="3156447" y="5276421"/>
            <a:ext cx="6284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ARE THESE ?</a:t>
            </a:r>
          </a:p>
        </p:txBody>
      </p:sp>
      <p:sp>
        <p:nvSpPr>
          <p:cNvPr id="3" name="Not Equal 2">
            <a:extLst>
              <a:ext uri="{FF2B5EF4-FFF2-40B4-BE49-F238E27FC236}">
                <a16:creationId xmlns:a16="http://schemas.microsoft.com/office/drawing/2014/main" id="{0F70B2B9-A33E-4D2C-99D8-9744A960C65B}"/>
              </a:ext>
            </a:extLst>
          </p:cNvPr>
          <p:cNvSpPr/>
          <p:nvPr/>
        </p:nvSpPr>
        <p:spPr>
          <a:xfrm>
            <a:off x="493486" y="5369897"/>
            <a:ext cx="1654628" cy="101566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countable">
            <a:hlinkClick r:id="" action="ppaction://media"/>
            <a:extLst>
              <a:ext uri="{FF2B5EF4-FFF2-40B4-BE49-F238E27FC236}">
                <a16:creationId xmlns:a16="http://schemas.microsoft.com/office/drawing/2014/main" id="{A227A94E-E561-45ED-8B15-FC03B973213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30.44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7951" y="4882534"/>
            <a:ext cx="487363" cy="487363"/>
          </a:xfrm>
          <a:prstGeom prst="rect">
            <a:avLst/>
          </a:prstGeom>
        </p:spPr>
      </p:pic>
      <p:pic>
        <p:nvPicPr>
          <p:cNvPr id="11" name="countable">
            <a:hlinkClick r:id="" action="ppaction://media"/>
            <a:extLst>
              <a:ext uri="{FF2B5EF4-FFF2-40B4-BE49-F238E27FC236}">
                <a16:creationId xmlns:a16="http://schemas.microsoft.com/office/drawing/2014/main" id="{B8AE73E0-D4A3-4286-8AA6-6661747CAB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98790" y="4674085"/>
            <a:ext cx="487363" cy="487363"/>
          </a:xfrm>
          <a:prstGeom prst="rect">
            <a:avLst/>
          </a:prstGeom>
        </p:spPr>
      </p:pic>
      <p:sp>
        <p:nvSpPr>
          <p:cNvPr id="12" name="Not Equal 11">
            <a:extLst>
              <a:ext uri="{FF2B5EF4-FFF2-40B4-BE49-F238E27FC236}">
                <a16:creationId xmlns:a16="http://schemas.microsoft.com/office/drawing/2014/main" id="{BCE5E316-D03E-45F6-8148-DD22767A4491}"/>
              </a:ext>
            </a:extLst>
          </p:cNvPr>
          <p:cNvSpPr/>
          <p:nvPr/>
        </p:nvSpPr>
        <p:spPr>
          <a:xfrm>
            <a:off x="609600" y="5877728"/>
            <a:ext cx="1596571" cy="737255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88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8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7" grpId="0" animBg="1"/>
      <p:bldP spid="8" grpId="0"/>
      <p:bldP spid="9" grpId="0"/>
      <p:bldP spid="2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976806-F349-48DE-A4C7-134B21D1F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15" y="94598"/>
            <a:ext cx="2810500" cy="1804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21FCC5-B4C0-4DA3-8AFF-C9109344C752}"/>
              </a:ext>
            </a:extLst>
          </p:cNvPr>
          <p:cNvSpPr txBox="1"/>
          <p:nvPr/>
        </p:nvSpPr>
        <p:spPr>
          <a:xfrm>
            <a:off x="3041450" y="3974776"/>
            <a:ext cx="6974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168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AND MORE… </a:t>
            </a:r>
          </a:p>
        </p:txBody>
      </p:sp>
    </p:spTree>
    <p:extLst>
      <p:ext uri="{BB962C8B-B14F-4D97-AF65-F5344CB8AC3E}">
        <p14:creationId xmlns:p14="http://schemas.microsoft.com/office/powerpoint/2010/main" val="7361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900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830163-43A2-401C-8B08-A206BAF5C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15" y="94598"/>
            <a:ext cx="2810500" cy="1804572"/>
          </a:xfrm>
          <a:prstGeom prst="rect">
            <a:avLst/>
          </a:prstGeom>
        </p:spPr>
      </p:pic>
      <p:sp>
        <p:nvSpPr>
          <p:cNvPr id="3" name="Callout: Up Arrow 2">
            <a:extLst>
              <a:ext uri="{FF2B5EF4-FFF2-40B4-BE49-F238E27FC236}">
                <a16:creationId xmlns:a16="http://schemas.microsoft.com/office/drawing/2014/main" id="{07B2CB5B-B2FD-42C0-AF9E-BD8F210992C8}"/>
              </a:ext>
            </a:extLst>
          </p:cNvPr>
          <p:cNvSpPr/>
          <p:nvPr/>
        </p:nvSpPr>
        <p:spPr>
          <a:xfrm>
            <a:off x="1525528" y="3396594"/>
            <a:ext cx="4359430" cy="2992855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 w="28575">
                  <a:noFill/>
                </a:ln>
                <a:solidFill>
                  <a:schemeClr val="tx1"/>
                </a:solidFill>
                <a:effectLst>
                  <a:glow rad="419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SMALL</a:t>
            </a:r>
            <a:r>
              <a:rPr kumimoji="0" lang="en-GB" sz="28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419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419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UNCOUNTABLE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 w="28575">
                  <a:noFill/>
                </a:ln>
                <a:solidFill>
                  <a:schemeClr val="tx1"/>
                </a:solidFill>
                <a:effectLst>
                  <a:glow rad="6477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QUANTITY</a:t>
            </a:r>
          </a:p>
        </p:txBody>
      </p:sp>
      <p:sp>
        <p:nvSpPr>
          <p:cNvPr id="4" name="Callout: Up Arrow 3">
            <a:extLst>
              <a:ext uri="{FF2B5EF4-FFF2-40B4-BE49-F238E27FC236}">
                <a16:creationId xmlns:a16="http://schemas.microsoft.com/office/drawing/2014/main" id="{D3AE0E64-4005-40AC-B180-1A2549E981D3}"/>
              </a:ext>
            </a:extLst>
          </p:cNvPr>
          <p:cNvSpPr/>
          <p:nvPr/>
        </p:nvSpPr>
        <p:spPr>
          <a:xfrm>
            <a:off x="6863252" y="3396594"/>
            <a:ext cx="3730283" cy="2992855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596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SMALL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96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96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COUNTABLE 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96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QUANTITY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A14BBC-1D60-44B9-B374-41481271BF3E}"/>
              </a:ext>
            </a:extLst>
          </p:cNvPr>
          <p:cNvSpPr txBox="1"/>
          <p:nvPr/>
        </p:nvSpPr>
        <p:spPr>
          <a:xfrm>
            <a:off x="1467231" y="2196265"/>
            <a:ext cx="9257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 LITTLE           A  FEW</a:t>
            </a:r>
          </a:p>
        </p:txBody>
      </p:sp>
    </p:spTree>
    <p:extLst>
      <p:ext uri="{BB962C8B-B14F-4D97-AF65-F5344CB8AC3E}">
        <p14:creationId xmlns:p14="http://schemas.microsoft.com/office/powerpoint/2010/main" val="31582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mph" presetSubtype="0" fill="hold" grpId="1" nodeType="click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1.11111E-6 L 0 -0.07222 " pathEditMode="relative" rAng="0" ptsTypes="AA">
                                      <p:cBhvr>
                                        <p:cTn id="20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900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3486C4-7435-42B4-8F04-C2E43EFF2BC8}"/>
              </a:ext>
            </a:extLst>
          </p:cNvPr>
          <p:cNvSpPr txBox="1"/>
          <p:nvPr/>
        </p:nvSpPr>
        <p:spPr>
          <a:xfrm>
            <a:off x="4395313" y="105991"/>
            <a:ext cx="3378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EXAMPLES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765588-69EE-4CDD-AAAB-3EE5F82FC8F1}"/>
              </a:ext>
            </a:extLst>
          </p:cNvPr>
          <p:cNvSpPr txBox="1"/>
          <p:nvPr/>
        </p:nvSpPr>
        <p:spPr>
          <a:xfrm>
            <a:off x="2272709" y="4194726"/>
            <a:ext cx="76465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OFTEN THERE IS ONLY </a:t>
            </a:r>
          </a:p>
          <a:p>
            <a:pPr algn="ctr"/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A LITTLE </a:t>
            </a:r>
          </a:p>
          <a:p>
            <a:pPr algn="ctr"/>
            <a:r>
              <a:rPr lang="en-GB" sz="4000" b="1" dirty="0"/>
              <a:t>FOOD IN POOR COUNTRIES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8105CA-F8C0-463C-AD87-D667C25C5A94}"/>
              </a:ext>
            </a:extLst>
          </p:cNvPr>
          <p:cNvSpPr txBox="1"/>
          <p:nvPr/>
        </p:nvSpPr>
        <p:spPr>
          <a:xfrm>
            <a:off x="2354579" y="1362031"/>
            <a:ext cx="74828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ONLY </a:t>
            </a:r>
          </a:p>
          <a:p>
            <a:pPr algn="ctr"/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A FEW </a:t>
            </a:r>
          </a:p>
          <a:p>
            <a:pPr algn="ctr"/>
            <a:r>
              <a:rPr lang="en-GB" sz="4000" b="1" dirty="0"/>
              <a:t>PEOPLE VISIT THE POLAR REGIONS</a:t>
            </a:r>
          </a:p>
        </p:txBody>
      </p:sp>
    </p:spTree>
    <p:extLst>
      <p:ext uri="{BB962C8B-B14F-4D97-AF65-F5344CB8AC3E}">
        <p14:creationId xmlns:p14="http://schemas.microsoft.com/office/powerpoint/2010/main" val="200596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11317C-92A2-4D83-B5BB-7501C0A80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15" y="94598"/>
            <a:ext cx="2810500" cy="18045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329514-A537-4009-8FE8-5837FEBCF94B}"/>
              </a:ext>
            </a:extLst>
          </p:cNvPr>
          <p:cNvSpPr txBox="1"/>
          <p:nvPr/>
        </p:nvSpPr>
        <p:spPr>
          <a:xfrm>
            <a:off x="2157487" y="2144129"/>
            <a:ext cx="7877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LOT           LOTS OF </a:t>
            </a:r>
          </a:p>
        </p:txBody>
      </p:sp>
      <p:sp>
        <p:nvSpPr>
          <p:cNvPr id="11" name="Callout: Up Arrow 10">
            <a:extLst>
              <a:ext uri="{FF2B5EF4-FFF2-40B4-BE49-F238E27FC236}">
                <a16:creationId xmlns:a16="http://schemas.microsoft.com/office/drawing/2014/main" id="{85041B44-0549-439B-B409-88A3265F76B0}"/>
              </a:ext>
            </a:extLst>
          </p:cNvPr>
          <p:cNvSpPr/>
          <p:nvPr/>
        </p:nvSpPr>
        <p:spPr>
          <a:xfrm>
            <a:off x="6913991" y="3099499"/>
            <a:ext cx="2713864" cy="3217694"/>
          </a:xfrm>
          <a:prstGeom prst="upArrowCallout">
            <a:avLst>
              <a:gd name="adj1" fmla="val 28134"/>
              <a:gd name="adj2" fmla="val 25000"/>
              <a:gd name="adj3" fmla="val 35186"/>
              <a:gd name="adj4" fmla="val 649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96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LARGE COUNTABLE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596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96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UNCOUNTABLE QUANTITY</a:t>
            </a:r>
          </a:p>
        </p:txBody>
      </p:sp>
      <p:sp>
        <p:nvSpPr>
          <p:cNvPr id="6" name="Callout: Up Arrow 5">
            <a:extLst>
              <a:ext uri="{FF2B5EF4-FFF2-40B4-BE49-F238E27FC236}">
                <a16:creationId xmlns:a16="http://schemas.microsoft.com/office/drawing/2014/main" id="{900A0D74-8222-416B-B7D4-C85B364AF48A}"/>
              </a:ext>
            </a:extLst>
          </p:cNvPr>
          <p:cNvSpPr/>
          <p:nvPr/>
        </p:nvSpPr>
        <p:spPr>
          <a:xfrm>
            <a:off x="2157486" y="3099499"/>
            <a:ext cx="2713864" cy="3217694"/>
          </a:xfrm>
          <a:prstGeom prst="upArrowCallout">
            <a:avLst>
              <a:gd name="adj1" fmla="val 28134"/>
              <a:gd name="adj2" fmla="val 25000"/>
              <a:gd name="adj3" fmla="val 35186"/>
              <a:gd name="adj4" fmla="val 649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96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LARGE COUNTABLE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glow rad="596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96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UNCOUNTABLE QUANTITY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1C51BC-6F67-486C-B23F-D484F77A90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5992" t="20530" b="19501"/>
          <a:stretch/>
        </p:blipFill>
        <p:spPr>
          <a:xfrm>
            <a:off x="5417882" y="4113706"/>
            <a:ext cx="949577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2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mph" presetSubtype="0" fill="hold" grpId="1" nodeType="click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1.48148E-6 L 0 -0.07222 " pathEditMode="relative" rAng="0" ptsTypes="AA">
                                      <p:cBhvr>
                                        <p:cTn id="2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046F06-F3D8-492A-9768-04E613E5E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15" y="94598"/>
            <a:ext cx="2810500" cy="18045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B048F8-5DD2-49CA-9478-9D732DA141D8}"/>
              </a:ext>
            </a:extLst>
          </p:cNvPr>
          <p:cNvSpPr txBox="1"/>
          <p:nvPr/>
        </p:nvSpPr>
        <p:spPr>
          <a:xfrm>
            <a:off x="2215497" y="3187389"/>
            <a:ext cx="77610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LOT OF           LOTS OF    </a:t>
            </a:r>
          </a:p>
        </p:txBody>
      </p:sp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294D094A-ACA8-4E22-BF27-BAA6C01405F5}"/>
              </a:ext>
            </a:extLst>
          </p:cNvPr>
          <p:cNvSpPr/>
          <p:nvPr/>
        </p:nvSpPr>
        <p:spPr>
          <a:xfrm>
            <a:off x="5370666" y="3415839"/>
            <a:ext cx="1511954" cy="618294"/>
          </a:xfrm>
          <a:prstGeom prst="leftRightArrow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Callout: Up Arrow 6">
            <a:extLst>
              <a:ext uri="{FF2B5EF4-FFF2-40B4-BE49-F238E27FC236}">
                <a16:creationId xmlns:a16="http://schemas.microsoft.com/office/drawing/2014/main" id="{EAA46E4B-EDFF-4A54-AD0F-670A9BCBEA75}"/>
              </a:ext>
            </a:extLst>
          </p:cNvPr>
          <p:cNvSpPr/>
          <p:nvPr/>
        </p:nvSpPr>
        <p:spPr>
          <a:xfrm>
            <a:off x="3226823" y="4044099"/>
            <a:ext cx="5738352" cy="235553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3200" b="1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96900">
                    <a:prstClr val="white"/>
                  </a:glow>
                </a:effectLst>
              </a:rPr>
              <a:t>LARGE </a:t>
            </a:r>
          </a:p>
          <a:p>
            <a:pPr lvl="0" algn="ctr">
              <a:defRPr/>
            </a:pPr>
            <a:r>
              <a:rPr lang="en-GB" sz="3200" b="1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96900">
                    <a:prstClr val="white"/>
                  </a:glow>
                </a:effectLst>
              </a:rPr>
              <a:t>COUNTABLE OR UNCOUNTABLE QUANTITY</a:t>
            </a:r>
          </a:p>
        </p:txBody>
      </p:sp>
      <p:sp>
        <p:nvSpPr>
          <p:cNvPr id="8" name="Star: 32 Points 7">
            <a:extLst>
              <a:ext uri="{FF2B5EF4-FFF2-40B4-BE49-F238E27FC236}">
                <a16:creationId xmlns:a16="http://schemas.microsoft.com/office/drawing/2014/main" id="{6E0E5B44-4AB1-4C3B-BC3A-B3EFBAC9E9E2}"/>
              </a:ext>
            </a:extLst>
          </p:cNvPr>
          <p:cNvSpPr/>
          <p:nvPr/>
        </p:nvSpPr>
        <p:spPr>
          <a:xfrm>
            <a:off x="4016727" y="458371"/>
            <a:ext cx="4119671" cy="2850982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 w="28575">
                  <a:noFill/>
                </a:ln>
                <a:effectLst>
                  <a:glow rad="609600">
                    <a:srgbClr val="002060"/>
                  </a:glow>
                </a:effectLst>
              </a:rPr>
              <a:t>YOU CAN  USE </a:t>
            </a:r>
          </a:p>
          <a:p>
            <a:pPr algn="ctr"/>
            <a:r>
              <a:rPr lang="en-GB" sz="4000" b="1" dirty="0">
                <a:ln w="28575">
                  <a:noFill/>
                </a:ln>
                <a:effectLst>
                  <a:glow rad="609600">
                    <a:srgbClr val="002060"/>
                  </a:glow>
                </a:effectLst>
              </a:rPr>
              <a:t> EITHER!</a:t>
            </a:r>
          </a:p>
        </p:txBody>
      </p:sp>
    </p:spTree>
    <p:extLst>
      <p:ext uri="{BB962C8B-B14F-4D97-AF65-F5344CB8AC3E}">
        <p14:creationId xmlns:p14="http://schemas.microsoft.com/office/powerpoint/2010/main" val="257269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mph" presetSubtype="0" fill="hold" grpId="1" nodeType="click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1.11111E-6 L 0 -0.07222 " pathEditMode="relative" rAng="0" ptsTypes="AA">
                                      <p:cBhvr>
                                        <p:cTn id="2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grpId="1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ntr" presetSubtype="0" decel="100000" fill="hold" grpId="2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1" nodeType="click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11750"/>
                                  </p:stCondLst>
                                  <p:childTnLst>
                                    <p:animRot by="21600000">
                                      <p:cBhvr>
                                        <p:cTn id="7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  <p:bldP spid="6" grpId="1" animBg="1"/>
      <p:bldP spid="6" grpId="2" animBg="1"/>
      <p:bldP spid="7" grpId="0" animBg="1"/>
      <p:bldP spid="8" grpId="0" animBg="1"/>
      <p:bldP spid="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046F06-F3D8-492A-9768-04E613E5E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15" y="94598"/>
            <a:ext cx="2810500" cy="18045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B048F8-5DD2-49CA-9478-9D732DA141D8}"/>
              </a:ext>
            </a:extLst>
          </p:cNvPr>
          <p:cNvSpPr txBox="1"/>
          <p:nvPr/>
        </p:nvSpPr>
        <p:spPr>
          <a:xfrm>
            <a:off x="2215497" y="3187389"/>
            <a:ext cx="77610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LOT OF           LOTS OF    </a:t>
            </a:r>
          </a:p>
        </p:txBody>
      </p:sp>
      <p:sp>
        <p:nvSpPr>
          <p:cNvPr id="6" name="Arrow: Left-Right 5">
            <a:extLst>
              <a:ext uri="{FF2B5EF4-FFF2-40B4-BE49-F238E27FC236}">
                <a16:creationId xmlns:a16="http://schemas.microsoft.com/office/drawing/2014/main" id="{294D094A-ACA8-4E22-BF27-BAA6C01405F5}"/>
              </a:ext>
            </a:extLst>
          </p:cNvPr>
          <p:cNvSpPr/>
          <p:nvPr/>
        </p:nvSpPr>
        <p:spPr>
          <a:xfrm>
            <a:off x="5370666" y="3415839"/>
            <a:ext cx="1511954" cy="618294"/>
          </a:xfrm>
          <a:prstGeom prst="leftRightArrow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Callout: Up Arrow 6">
            <a:extLst>
              <a:ext uri="{FF2B5EF4-FFF2-40B4-BE49-F238E27FC236}">
                <a16:creationId xmlns:a16="http://schemas.microsoft.com/office/drawing/2014/main" id="{EAA46E4B-EDFF-4A54-AD0F-670A9BCBEA75}"/>
              </a:ext>
            </a:extLst>
          </p:cNvPr>
          <p:cNvSpPr/>
          <p:nvPr/>
        </p:nvSpPr>
        <p:spPr>
          <a:xfrm>
            <a:off x="3226823" y="4044099"/>
            <a:ext cx="5738352" cy="235553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3200" b="1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96900">
                    <a:prstClr val="white"/>
                  </a:glow>
                </a:effectLst>
              </a:rPr>
              <a:t>LARGE </a:t>
            </a:r>
          </a:p>
          <a:p>
            <a:pPr lvl="0" algn="ctr">
              <a:defRPr/>
            </a:pPr>
            <a:r>
              <a:rPr lang="en-GB" sz="3200" b="1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96900">
                    <a:prstClr val="white"/>
                  </a:glow>
                </a:effectLst>
              </a:rPr>
              <a:t>COUNTABLE OR UNCOUNTABLE QUANTITY</a:t>
            </a:r>
          </a:p>
        </p:txBody>
      </p:sp>
      <p:sp>
        <p:nvSpPr>
          <p:cNvPr id="8" name="Star: 32 Points 7">
            <a:extLst>
              <a:ext uri="{FF2B5EF4-FFF2-40B4-BE49-F238E27FC236}">
                <a16:creationId xmlns:a16="http://schemas.microsoft.com/office/drawing/2014/main" id="{6E0E5B44-4AB1-4C3B-BC3A-B3EFBAC9E9E2}"/>
              </a:ext>
            </a:extLst>
          </p:cNvPr>
          <p:cNvSpPr/>
          <p:nvPr/>
        </p:nvSpPr>
        <p:spPr>
          <a:xfrm>
            <a:off x="4016727" y="233680"/>
            <a:ext cx="4151913" cy="3075673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n w="28575">
                  <a:noFill/>
                </a:ln>
                <a:effectLst>
                  <a:glow rad="609600">
                    <a:srgbClr val="002060"/>
                  </a:glow>
                </a:effectLst>
              </a:rPr>
              <a:t>MANY PEOPLE  USE </a:t>
            </a:r>
          </a:p>
          <a:p>
            <a:pPr algn="ctr"/>
            <a:r>
              <a:rPr lang="en-GB" sz="3600" b="1" dirty="0">
                <a:ln w="28575">
                  <a:noFill/>
                </a:ln>
                <a:effectLst>
                  <a:glow rad="609600">
                    <a:srgbClr val="002060"/>
                  </a:glow>
                </a:effectLst>
              </a:rPr>
              <a:t> EITHER!</a:t>
            </a:r>
          </a:p>
        </p:txBody>
      </p:sp>
    </p:spTree>
    <p:extLst>
      <p:ext uri="{BB962C8B-B14F-4D97-AF65-F5344CB8AC3E}">
        <p14:creationId xmlns:p14="http://schemas.microsoft.com/office/powerpoint/2010/main" val="387959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mph" presetSubtype="0" fill="hold" grpId="1" nodeType="click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1.11111E-6 L 0 -0.07222 " pathEditMode="relative" rAng="0" ptsTypes="AA">
                                      <p:cBhvr>
                                        <p:cTn id="2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grpId="1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ntr" presetSubtype="0" decel="100000" fill="hold" grpId="2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1" nodeType="click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11750"/>
                                  </p:stCondLst>
                                  <p:childTnLst>
                                    <p:animRot by="21600000">
                                      <p:cBhvr>
                                        <p:cTn id="7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  <p:bldP spid="6" grpId="1" animBg="1"/>
      <p:bldP spid="6" grpId="2" animBg="1"/>
      <p:bldP spid="7" grpId="0" animBg="1"/>
      <p:bldP spid="8" grpId="0" animBg="1"/>
      <p:bldP spid="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3486C4-7435-42B4-8F04-C2E43EFF2BC8}"/>
              </a:ext>
            </a:extLst>
          </p:cNvPr>
          <p:cNvSpPr txBox="1"/>
          <p:nvPr/>
        </p:nvSpPr>
        <p:spPr>
          <a:xfrm>
            <a:off x="4529731" y="180419"/>
            <a:ext cx="3132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EXAMPLE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D18376-3FE9-40EA-8922-14E65746E4B5}"/>
              </a:ext>
            </a:extLst>
          </p:cNvPr>
          <p:cNvSpPr txBox="1"/>
          <p:nvPr/>
        </p:nvSpPr>
        <p:spPr>
          <a:xfrm>
            <a:off x="1353879" y="2709906"/>
            <a:ext cx="9484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 I HAVE                     TOOLS IN MY TOOL BOX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879A0D-86D1-445D-909D-7A02C5C9B1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9885" t="20932" r="9260" b="29709"/>
          <a:stretch/>
        </p:blipFill>
        <p:spPr>
          <a:xfrm>
            <a:off x="3223083" y="2827888"/>
            <a:ext cx="2014456" cy="527039"/>
          </a:xfrm>
          <a:prstGeom prst="rect">
            <a:avLst/>
          </a:prstGeom>
          <a:effectLst>
            <a:glow rad="330200">
              <a:schemeClr val="accent4">
                <a:satMod val="175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01AE06-8CEB-49FA-84F0-D4309BC761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863" t="19856" r="15047" b="30018"/>
          <a:stretch/>
        </p:blipFill>
        <p:spPr>
          <a:xfrm>
            <a:off x="3196383" y="2807288"/>
            <a:ext cx="1892596" cy="534786"/>
          </a:xfrm>
          <a:prstGeom prst="rect">
            <a:avLst/>
          </a:prstGeom>
          <a:effectLst>
            <a:glow rad="330200">
              <a:schemeClr val="accent4">
                <a:satMod val="1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1560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FF63B1-229F-4540-BF55-99D5E654D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15" y="94598"/>
            <a:ext cx="2810500" cy="1804572"/>
          </a:xfrm>
          <a:prstGeom prst="rect">
            <a:avLst/>
          </a:prstGeom>
        </p:spPr>
      </p:pic>
      <p:sp>
        <p:nvSpPr>
          <p:cNvPr id="3" name="Callout: Up Arrow 2">
            <a:extLst>
              <a:ext uri="{FF2B5EF4-FFF2-40B4-BE49-F238E27FC236}">
                <a16:creationId xmlns:a16="http://schemas.microsoft.com/office/drawing/2014/main" id="{84A8E36B-8E40-4C94-9307-461D83879D0D}"/>
              </a:ext>
            </a:extLst>
          </p:cNvPr>
          <p:cNvSpPr/>
          <p:nvPr/>
        </p:nvSpPr>
        <p:spPr>
          <a:xfrm>
            <a:off x="4824549" y="3624216"/>
            <a:ext cx="2542901" cy="2810385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419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CORRECT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QUANTITY</a:t>
            </a:r>
          </a:p>
        </p:txBody>
      </p:sp>
      <p:sp>
        <p:nvSpPr>
          <p:cNvPr id="4" name="Callout: Up Arrow 3">
            <a:extLst>
              <a:ext uri="{FF2B5EF4-FFF2-40B4-BE49-F238E27FC236}">
                <a16:creationId xmlns:a16="http://schemas.microsoft.com/office/drawing/2014/main" id="{42550EE3-B416-480C-B7CB-D9EFDEA7AE1C}"/>
              </a:ext>
            </a:extLst>
          </p:cNvPr>
          <p:cNvSpPr/>
          <p:nvPr/>
        </p:nvSpPr>
        <p:spPr>
          <a:xfrm>
            <a:off x="1052401" y="3838655"/>
            <a:ext cx="2713864" cy="2521533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419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CORRECT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QUANTITY</a:t>
            </a:r>
          </a:p>
        </p:txBody>
      </p:sp>
      <p:sp>
        <p:nvSpPr>
          <p:cNvPr id="5" name="Callout: Up Arrow 4">
            <a:extLst>
              <a:ext uri="{FF2B5EF4-FFF2-40B4-BE49-F238E27FC236}">
                <a16:creationId xmlns:a16="http://schemas.microsoft.com/office/drawing/2014/main" id="{7D552ABC-2EED-4E0E-8168-99D8EA305F13}"/>
              </a:ext>
            </a:extLst>
          </p:cNvPr>
          <p:cNvSpPr/>
          <p:nvPr/>
        </p:nvSpPr>
        <p:spPr>
          <a:xfrm>
            <a:off x="8192021" y="3846887"/>
            <a:ext cx="2713864" cy="2521532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96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MORE THAN ENOUGH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27C963-2A6A-4017-B894-C1A9BA982FE7}"/>
              </a:ext>
            </a:extLst>
          </p:cNvPr>
          <p:cNvSpPr txBox="1"/>
          <p:nvPr/>
        </p:nvSpPr>
        <p:spPr>
          <a:xfrm>
            <a:off x="843689" y="2737583"/>
            <a:ext cx="104847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ENOUGH   SUFFICIENT   PLENTY </a:t>
            </a:r>
          </a:p>
        </p:txBody>
      </p:sp>
    </p:spTree>
    <p:extLst>
      <p:ext uri="{BB962C8B-B14F-4D97-AF65-F5344CB8AC3E}">
        <p14:creationId xmlns:p14="http://schemas.microsoft.com/office/powerpoint/2010/main" val="142443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mph" presetSubtype="0" fill="hold" grpId="1" nodeType="click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1.85185E-6 L 1.45833E-6 -0.07222 " pathEditMode="relative" rAng="0" ptsTypes="AA">
                                      <p:cBhvr>
                                        <p:cTn id="2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nodeType="clickEffect">
                                  <p:stCondLst>
                                    <p:cond delay="1125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6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FF63B1-229F-4540-BF55-99D5E654D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15" y="94598"/>
            <a:ext cx="2810500" cy="18045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44AF82-B90A-43C4-BC55-30C8357E67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125" r="30643"/>
          <a:stretch/>
        </p:blipFill>
        <p:spPr>
          <a:xfrm>
            <a:off x="2960068" y="2733773"/>
            <a:ext cx="6271863" cy="33564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DAD108-781A-4A3D-96D1-2E7735A15A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733" t="18342" r="20202" b="18916"/>
          <a:stretch/>
        </p:blipFill>
        <p:spPr>
          <a:xfrm>
            <a:off x="5198882" y="529750"/>
            <a:ext cx="1360602" cy="247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68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1175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017C8B-2045-4DBF-A010-A74A752973B3}"/>
              </a:ext>
            </a:extLst>
          </p:cNvPr>
          <p:cNvSpPr txBox="1"/>
          <p:nvPr/>
        </p:nvSpPr>
        <p:spPr>
          <a:xfrm>
            <a:off x="1725098" y="1792303"/>
            <a:ext cx="31492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ENOUGH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EC30F-8321-4C21-B39C-42654DFA0AC6}"/>
              </a:ext>
            </a:extLst>
          </p:cNvPr>
          <p:cNvSpPr txBox="1"/>
          <p:nvPr/>
        </p:nvSpPr>
        <p:spPr>
          <a:xfrm>
            <a:off x="7317626" y="1792303"/>
            <a:ext cx="3866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SUFFICIENT</a:t>
            </a:r>
          </a:p>
        </p:txBody>
      </p:sp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A288EC02-8141-4F3B-985F-AF4FA8201CAA}"/>
              </a:ext>
            </a:extLst>
          </p:cNvPr>
          <p:cNvSpPr/>
          <p:nvPr/>
        </p:nvSpPr>
        <p:spPr>
          <a:xfrm>
            <a:off x="5340023" y="1990988"/>
            <a:ext cx="1511954" cy="618294"/>
          </a:xfrm>
          <a:prstGeom prst="leftRightArrow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9F5C5D95-D2D4-497B-B18A-8787ECF1F73C}"/>
              </a:ext>
            </a:extLst>
          </p:cNvPr>
          <p:cNvSpPr/>
          <p:nvPr/>
        </p:nvSpPr>
        <p:spPr>
          <a:xfrm>
            <a:off x="3966366" y="3766351"/>
            <a:ext cx="4259268" cy="2814221"/>
          </a:xfrm>
          <a:prstGeom prst="wedgeEllipseCallout">
            <a:avLst>
              <a:gd name="adj1" fmla="val -199"/>
              <a:gd name="adj2" fmla="val -75985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673100">
                    <a:schemeClr val="bg1"/>
                  </a:glow>
                </a:effectLst>
              </a:rPr>
              <a:t>IN GENERAL THEY MEAN THE SAME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AFA6EF-E1D3-4976-8E57-9F84D9058F15}"/>
              </a:ext>
            </a:extLst>
          </p:cNvPr>
          <p:cNvSpPr txBox="1"/>
          <p:nvPr/>
        </p:nvSpPr>
        <p:spPr>
          <a:xfrm>
            <a:off x="3543670" y="407587"/>
            <a:ext cx="5706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</a:rPr>
              <a:t>WHAT’S THE DIFFERENCE?</a:t>
            </a:r>
          </a:p>
        </p:txBody>
      </p:sp>
      <p:sp>
        <p:nvSpPr>
          <p:cNvPr id="7" name="Not Equal 6">
            <a:extLst>
              <a:ext uri="{FF2B5EF4-FFF2-40B4-BE49-F238E27FC236}">
                <a16:creationId xmlns:a16="http://schemas.microsoft.com/office/drawing/2014/main" id="{CED46D4D-5B0F-497C-9882-AD3691151C5C}"/>
              </a:ext>
            </a:extLst>
          </p:cNvPr>
          <p:cNvSpPr/>
          <p:nvPr/>
        </p:nvSpPr>
        <p:spPr>
          <a:xfrm>
            <a:off x="443883" y="6045693"/>
            <a:ext cx="1669002" cy="710214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02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3.33333E-6 L -2.91667E-6 -0.07223 " pathEditMode="relative" rAng="0" ptsTypes="AA">
                                      <p:cBhvr>
                                        <p:cTn id="6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14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4" grpId="2" animBg="1"/>
      <p:bldP spid="5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32272">
            <a:off x="85961" y="-66043"/>
            <a:ext cx="3736062" cy="23553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709687" y="1517194"/>
            <a:ext cx="3094181" cy="4649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2125" y="6382351"/>
            <a:ext cx="283540" cy="31939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BEFORE- YO2017-01-06-18-35-20-7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22897" y="6017954"/>
            <a:ext cx="609600" cy="6096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62125" y="2174136"/>
            <a:ext cx="217714" cy="3221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10067002" y="5970720"/>
            <a:ext cx="847493" cy="7040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17794" y="6249658"/>
            <a:ext cx="626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29609" y="342734"/>
            <a:ext cx="4583408" cy="5870957"/>
          </a:xfrm>
          <a:prstGeom prst="rect">
            <a:avLst/>
          </a:prstGeom>
        </p:spPr>
      </p:pic>
      <p:sp>
        <p:nvSpPr>
          <p:cNvPr id="20" name="Left Arrow Callout 19"/>
          <p:cNvSpPr/>
          <p:nvPr/>
        </p:nvSpPr>
        <p:spPr>
          <a:xfrm>
            <a:off x="7466199" y="769509"/>
            <a:ext cx="3988765" cy="1528154"/>
          </a:xfrm>
          <a:prstGeom prst="leftArrowCallout">
            <a:avLst/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NUMBER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kern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698500">
                    <a:srgbClr val="FFC000">
                      <a:satMod val="175000"/>
                    </a:srgbClr>
                  </a:glow>
                </a:effectLst>
                <a:latin typeface="Calibri" panose="020F0502020204030204"/>
              </a:rPr>
              <a:t>OF THINGS</a:t>
            </a:r>
            <a:endParaRPr kumimoji="0" lang="en-GB" sz="3200" b="1" i="0" u="none" strike="noStrike" kern="0" cap="none" spc="0" normalizeH="0" baseline="0" noProof="0" dirty="0">
              <a:ln>
                <a:solidFill>
                  <a:prstClr val="black"/>
                </a:solidFill>
              </a:ln>
              <a:solidFill>
                <a:sysClr val="windowText" lastClr="000000"/>
              </a:solidFill>
              <a:effectLst>
                <a:glow rad="6985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77244" y="524107"/>
            <a:ext cx="3351459" cy="5493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Left Arrow Callout 19"/>
          <p:cNvSpPr/>
          <p:nvPr/>
        </p:nvSpPr>
        <p:spPr>
          <a:xfrm>
            <a:off x="7328703" y="4206950"/>
            <a:ext cx="4499472" cy="1387357"/>
          </a:xfrm>
          <a:prstGeom prst="leftArrowCallout">
            <a:avLst>
              <a:gd name="adj1" fmla="val 25000"/>
              <a:gd name="adj2" fmla="val 29274"/>
              <a:gd name="adj3" fmla="val 30129"/>
              <a:gd name="adj4" fmla="val 64977"/>
            </a:avLst>
          </a:prstGeom>
          <a:ln w="28575"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533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UNCOUNTABLE SIZE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855256-F67D-4D81-961B-F8425F2422A4}"/>
              </a:ext>
            </a:extLst>
          </p:cNvPr>
          <p:cNvSpPr txBox="1"/>
          <p:nvPr/>
        </p:nvSpPr>
        <p:spPr>
          <a:xfrm>
            <a:off x="3883044" y="991379"/>
            <a:ext cx="38672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/>
              <a:t>QUANTITY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506205-A10B-4349-8C0A-64CCA66F3DAE}"/>
              </a:ext>
            </a:extLst>
          </p:cNvPr>
          <p:cNvSpPr txBox="1"/>
          <p:nvPr/>
        </p:nvSpPr>
        <p:spPr>
          <a:xfrm>
            <a:off x="4056380" y="4325143"/>
            <a:ext cx="35206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/>
              <a:t>AMOUNT</a:t>
            </a:r>
          </a:p>
        </p:txBody>
      </p:sp>
      <p:sp>
        <p:nvSpPr>
          <p:cNvPr id="10" name="Star: 32 Points 9">
            <a:extLst>
              <a:ext uri="{FF2B5EF4-FFF2-40B4-BE49-F238E27FC236}">
                <a16:creationId xmlns:a16="http://schemas.microsoft.com/office/drawing/2014/main" id="{A7D655EA-ED1D-4C22-81C8-14323737918C}"/>
              </a:ext>
            </a:extLst>
          </p:cNvPr>
          <p:cNvSpPr/>
          <p:nvPr/>
        </p:nvSpPr>
        <p:spPr>
          <a:xfrm>
            <a:off x="3873744" y="1839079"/>
            <a:ext cx="4564108" cy="2667261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 dirty="0">
              <a:ln w="28575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glow rad="736600">
                  <a:schemeClr val="bg1"/>
                </a:glow>
              </a:effectLst>
            </a:endParaRPr>
          </a:p>
          <a:p>
            <a:pPr algn="ctr"/>
            <a:r>
              <a:rPr lang="en-GB" sz="3200" dirty="0">
                <a:ln w="2857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736600">
                    <a:schemeClr val="bg1"/>
                  </a:glow>
                </a:effectLst>
              </a:rPr>
              <a:t>WHAT’S  THE DIFFERENCE?</a:t>
            </a:r>
          </a:p>
          <a:p>
            <a:pPr algn="ctr"/>
            <a:endParaRPr lang="en-GB" sz="3600" dirty="0">
              <a:ln w="28575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glow rad="1638300">
                  <a:schemeClr val="bg1"/>
                </a:glo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082778">
            <a:off x="28894" y="2528061"/>
            <a:ext cx="4280777" cy="3972024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6E6B4D-5849-40DD-BF90-07E39399A9F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0016" y="334105"/>
            <a:ext cx="406400" cy="4064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CB1729-CC4A-415A-B128-239D8DDFC97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0409" y="54975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0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9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7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3" grpId="0" animBg="1"/>
      <p:bldP spid="2" grpId="0"/>
      <p:bldP spid="20" grpId="0" animBg="1"/>
      <p:bldP spid="18" grpId="0" animBg="1"/>
      <p:bldP spid="10" grpId="0" animBg="1"/>
      <p:bldP spid="10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017C8B-2045-4DBF-A010-A74A752973B3}"/>
              </a:ext>
            </a:extLst>
          </p:cNvPr>
          <p:cNvSpPr txBox="1"/>
          <p:nvPr/>
        </p:nvSpPr>
        <p:spPr>
          <a:xfrm>
            <a:off x="1725098" y="1792303"/>
            <a:ext cx="31492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ENOUGH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EC30F-8321-4C21-B39C-42654DFA0AC6}"/>
              </a:ext>
            </a:extLst>
          </p:cNvPr>
          <p:cNvSpPr txBox="1"/>
          <p:nvPr/>
        </p:nvSpPr>
        <p:spPr>
          <a:xfrm>
            <a:off x="7317626" y="1792303"/>
            <a:ext cx="3866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SUFFICIENT</a:t>
            </a:r>
          </a:p>
        </p:txBody>
      </p:sp>
      <p:sp>
        <p:nvSpPr>
          <p:cNvPr id="4" name="Arrow: Left-Right 3">
            <a:extLst>
              <a:ext uri="{FF2B5EF4-FFF2-40B4-BE49-F238E27FC236}">
                <a16:creationId xmlns:a16="http://schemas.microsoft.com/office/drawing/2014/main" id="{A288EC02-8141-4F3B-985F-AF4FA8201CAA}"/>
              </a:ext>
            </a:extLst>
          </p:cNvPr>
          <p:cNvSpPr/>
          <p:nvPr/>
        </p:nvSpPr>
        <p:spPr>
          <a:xfrm>
            <a:off x="5340023" y="1990988"/>
            <a:ext cx="1511954" cy="618294"/>
          </a:xfrm>
          <a:prstGeom prst="leftRightArrow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9F5C5D95-D2D4-497B-B18A-8787ECF1F73C}"/>
              </a:ext>
            </a:extLst>
          </p:cNvPr>
          <p:cNvSpPr/>
          <p:nvPr/>
        </p:nvSpPr>
        <p:spPr>
          <a:xfrm>
            <a:off x="3966366" y="3766351"/>
            <a:ext cx="4259268" cy="2814221"/>
          </a:xfrm>
          <a:prstGeom prst="wedgeEllipseCallout">
            <a:avLst>
              <a:gd name="adj1" fmla="val -199"/>
              <a:gd name="adj2" fmla="val -75985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673100">
                    <a:schemeClr val="bg1"/>
                  </a:glow>
                </a:effectLst>
              </a:rPr>
              <a:t>MANY PEOPLE USE EITHER!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AFA6EF-E1D3-4976-8E57-9F84D9058F15}"/>
              </a:ext>
            </a:extLst>
          </p:cNvPr>
          <p:cNvSpPr txBox="1"/>
          <p:nvPr/>
        </p:nvSpPr>
        <p:spPr>
          <a:xfrm>
            <a:off x="3543670" y="407587"/>
            <a:ext cx="5706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</a:rPr>
              <a:t>WHAT’S THE DIFFERENCE?</a:t>
            </a:r>
          </a:p>
        </p:txBody>
      </p:sp>
      <p:sp>
        <p:nvSpPr>
          <p:cNvPr id="7" name="Not Equal 6">
            <a:extLst>
              <a:ext uri="{FF2B5EF4-FFF2-40B4-BE49-F238E27FC236}">
                <a16:creationId xmlns:a16="http://schemas.microsoft.com/office/drawing/2014/main" id="{CED46D4D-5B0F-497C-9882-AD3691151C5C}"/>
              </a:ext>
            </a:extLst>
          </p:cNvPr>
          <p:cNvSpPr/>
          <p:nvPr/>
        </p:nvSpPr>
        <p:spPr>
          <a:xfrm>
            <a:off x="443883" y="6045693"/>
            <a:ext cx="1669002" cy="710214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21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3.33333E-6 L -2.91667E-6 -0.07223 " pathEditMode="relative" rAng="0" ptsTypes="AA">
                                      <p:cBhvr>
                                        <p:cTn id="6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14" dur="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37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375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37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4" grpId="1" animBg="1"/>
      <p:bldP spid="4" grpId="2" animBg="1"/>
      <p:bldP spid="5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3486C4-7435-42B4-8F04-C2E43EFF2BC8}"/>
              </a:ext>
            </a:extLst>
          </p:cNvPr>
          <p:cNvSpPr txBox="1"/>
          <p:nvPr/>
        </p:nvSpPr>
        <p:spPr>
          <a:xfrm>
            <a:off x="4395313" y="105991"/>
            <a:ext cx="3378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EXAMPLES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D18376-3FE9-40EA-8922-14E65746E4B5}"/>
              </a:ext>
            </a:extLst>
          </p:cNvPr>
          <p:cNvSpPr txBox="1"/>
          <p:nvPr/>
        </p:nvSpPr>
        <p:spPr>
          <a:xfrm>
            <a:off x="2438400" y="2651760"/>
            <a:ext cx="7147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ENOUGH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57713C-C549-433F-8DA7-54DC8C83DA1D}"/>
              </a:ext>
            </a:extLst>
          </p:cNvPr>
          <p:cNvSpPr txBox="1"/>
          <p:nvPr/>
        </p:nvSpPr>
        <p:spPr>
          <a:xfrm>
            <a:off x="2438400" y="3467577"/>
            <a:ext cx="7147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 SUFFICIENT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ACC276-B21F-4D7C-B760-A8F3099E91FF}"/>
              </a:ext>
            </a:extLst>
          </p:cNvPr>
          <p:cNvSpPr txBox="1"/>
          <p:nvPr/>
        </p:nvSpPr>
        <p:spPr>
          <a:xfrm>
            <a:off x="2438400" y="4489643"/>
            <a:ext cx="7147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/>
              <a:t>PLENTY</a:t>
            </a:r>
          </a:p>
        </p:txBody>
      </p:sp>
    </p:spTree>
    <p:extLst>
      <p:ext uri="{BB962C8B-B14F-4D97-AF65-F5344CB8AC3E}">
        <p14:creationId xmlns:p14="http://schemas.microsoft.com/office/powerpoint/2010/main" val="13137267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2602556" y="110486"/>
            <a:ext cx="181155" cy="2932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843639" y="403784"/>
            <a:ext cx="8504721" cy="60272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glow rad="228600">
              <a:schemeClr val="accent4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28575">
                  <a:noFill/>
                </a:ln>
                <a:solidFill>
                  <a:sysClr val="windowText" lastClr="000000"/>
                </a:solidFill>
                <a:effectLst>
                  <a:glow rad="558800">
                    <a:schemeClr val="bg1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MUCH   MANY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 w="28575">
                <a:noFill/>
              </a:ln>
              <a:solidFill>
                <a:sysClr val="windowText" lastClr="000000"/>
              </a:solidFill>
              <a:effectLst>
                <a:glow rad="558800">
                  <a:schemeClr val="bg1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1" i="0" u="none" strike="noStrike" kern="1200" cap="none" spc="0" normalizeH="0" baseline="0" noProof="0" dirty="0">
              <a:ln w="28575">
                <a:noFill/>
              </a:ln>
              <a:solidFill>
                <a:sysClr val="windowText" lastClr="000000"/>
              </a:solidFill>
              <a:effectLst>
                <a:glow rad="558800">
                  <a:schemeClr val="bg1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28575">
                  <a:noFill/>
                </a:ln>
                <a:solidFill>
                  <a:sysClr val="windowText" lastClr="000000"/>
                </a:solidFill>
                <a:effectLst>
                  <a:glow rad="558800">
                    <a:schemeClr val="bg1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SOME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3600" b="1" dirty="0">
              <a:ln w="28575">
                <a:noFill/>
              </a:ln>
              <a:solidFill>
                <a:sysClr val="windowText" lastClr="000000"/>
              </a:solidFill>
              <a:effectLst>
                <a:glow rad="558800">
                  <a:schemeClr val="bg1"/>
                </a:glow>
              </a:effectLst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28575">
                  <a:noFill/>
                </a:ln>
                <a:solidFill>
                  <a:sysClr val="windowText" lastClr="000000"/>
                </a:solidFill>
                <a:effectLst>
                  <a:glow rad="558800">
                    <a:schemeClr val="bg1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1200" cap="none" spc="0" normalizeH="0" baseline="0" noProof="0" dirty="0">
              <a:ln w="28575">
                <a:noFill/>
              </a:ln>
              <a:solidFill>
                <a:sysClr val="windowText" lastClr="000000"/>
              </a:solidFill>
              <a:effectLst>
                <a:glow rad="558800">
                  <a:schemeClr val="bg1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 w="28575">
                <a:noFill/>
              </a:ln>
              <a:solidFill>
                <a:sysClr val="windowText" lastClr="000000"/>
              </a:solidFill>
              <a:effectLst>
                <a:glow rad="558800">
                  <a:schemeClr val="bg1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28575">
                  <a:noFill/>
                </a:ln>
                <a:solidFill>
                  <a:sysClr val="windowText" lastClr="000000"/>
                </a:solidFill>
                <a:effectLst>
                  <a:glow rad="558800">
                    <a:schemeClr val="bg1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ENOUGH</a:t>
            </a:r>
            <a:r>
              <a:rPr kumimoji="0" lang="en-GB" sz="3600" b="1" i="0" u="none" strike="noStrike" kern="1200" cap="none" spc="0" normalizeH="0" noProof="0" dirty="0">
                <a:ln w="28575">
                  <a:noFill/>
                </a:ln>
                <a:solidFill>
                  <a:sysClr val="windowText" lastClr="000000"/>
                </a:solidFill>
                <a:effectLst>
                  <a:glow rad="558800">
                    <a:schemeClr val="bg1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GB" sz="3600" b="1" i="0" u="none" strike="noStrike" kern="1200" cap="none" spc="0" normalizeH="0" baseline="0" noProof="0" dirty="0">
                <a:ln w="28575">
                  <a:noFill/>
                </a:ln>
                <a:solidFill>
                  <a:sysClr val="windowText" lastClr="000000"/>
                </a:solidFill>
                <a:effectLst>
                  <a:glow rad="558800">
                    <a:schemeClr val="bg1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SUFFICIENT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 w="28575">
                <a:noFill/>
              </a:ln>
              <a:solidFill>
                <a:sysClr val="windowText" lastClr="000000"/>
              </a:solidFill>
              <a:effectLst>
                <a:glow rad="558800">
                  <a:schemeClr val="bg1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 w="28575">
                  <a:noFill/>
                </a:ln>
                <a:solidFill>
                  <a:sysClr val="windowText" lastClr="000000"/>
                </a:solidFill>
                <a:effectLst>
                  <a:glow rad="558800">
                    <a:schemeClr val="bg1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PLENTY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Left Arrow Callout 19"/>
          <p:cNvSpPr/>
          <p:nvPr/>
        </p:nvSpPr>
        <p:spPr>
          <a:xfrm rot="309435">
            <a:off x="7580088" y="1090185"/>
            <a:ext cx="3517223" cy="1217906"/>
          </a:xfrm>
          <a:prstGeom prst="leftArrowCallout">
            <a:avLst/>
          </a:prstGeom>
          <a:solidFill>
            <a:srgbClr val="5B9BD5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>
            <a:glow rad="2286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5588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LARGE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5588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COUNTABLE</a:t>
            </a:r>
            <a:endParaRPr kumimoji="0" lang="en-GB" sz="3200" b="1" i="0" u="none" strike="noStrike" kern="0" cap="none" spc="0" normalizeH="0" baseline="0" noProof="0" dirty="0">
              <a:ln>
                <a:solidFill>
                  <a:prstClr val="black"/>
                </a:solidFill>
              </a:ln>
              <a:solidFill>
                <a:sysClr val="windowText" lastClr="000000"/>
              </a:solidFill>
              <a:effectLst>
                <a:glow rad="6985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Left Arrow Callout 19"/>
          <p:cNvSpPr/>
          <p:nvPr/>
        </p:nvSpPr>
        <p:spPr>
          <a:xfrm>
            <a:off x="6723795" y="2815931"/>
            <a:ext cx="5138351" cy="1021706"/>
          </a:xfrm>
          <a:prstGeom prst="leftArrowCallout">
            <a:avLst>
              <a:gd name="adj1" fmla="val 25000"/>
              <a:gd name="adj2" fmla="val 29274"/>
              <a:gd name="adj3" fmla="val 30129"/>
              <a:gd name="adj4" fmla="val 64977"/>
            </a:avLst>
          </a:prstGeom>
          <a:solidFill>
            <a:srgbClr val="5B9BD5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>
            <a:glow rad="1270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342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QUESTIONS </a:t>
            </a:r>
            <a:r>
              <a:rPr kumimoji="0" lang="en-GB" sz="20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342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342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NEGATIVES</a:t>
            </a:r>
          </a:p>
        </p:txBody>
      </p:sp>
      <p:sp>
        <p:nvSpPr>
          <p:cNvPr id="10" name="Left Arrow Callout 19"/>
          <p:cNvSpPr/>
          <p:nvPr/>
        </p:nvSpPr>
        <p:spPr>
          <a:xfrm rot="19673214" flipH="1">
            <a:off x="2666051" y="2567149"/>
            <a:ext cx="2897988" cy="1162006"/>
          </a:xfrm>
          <a:prstGeom prst="leftArrowCallout">
            <a:avLst>
              <a:gd name="adj1" fmla="val 25000"/>
              <a:gd name="adj2" fmla="val 25000"/>
              <a:gd name="adj3" fmla="val 32291"/>
              <a:gd name="adj4" fmla="val 64977"/>
            </a:avLst>
          </a:prstGeom>
          <a:solidFill>
            <a:srgbClr val="5B9BD5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>
            <a:glow rad="1778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469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NON SPECIFIC</a:t>
            </a:r>
            <a:endParaRPr kumimoji="0" lang="en-GB" sz="5400" b="1" i="0" u="none" strike="noStrike" kern="0" cap="none" spc="0" normalizeH="0" baseline="0" noProof="0" dirty="0">
              <a:ln>
                <a:solidFill>
                  <a:prstClr val="black"/>
                </a:solidFill>
              </a:ln>
              <a:solidFill>
                <a:sysClr val="windowText" lastClr="000000"/>
              </a:solidFill>
              <a:effectLst>
                <a:glow rad="4699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EFORE- YO2017-01-06-18-35-20-70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5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061" y="5890837"/>
            <a:ext cx="609600" cy="609600"/>
          </a:xfrm>
          <a:prstGeom prst="rect">
            <a:avLst/>
          </a:prstGeom>
        </p:spPr>
      </p:pic>
      <p:sp>
        <p:nvSpPr>
          <p:cNvPr id="3" name="Callout: Right Arrow 2"/>
          <p:cNvSpPr/>
          <p:nvPr/>
        </p:nvSpPr>
        <p:spPr>
          <a:xfrm rot="20760072">
            <a:off x="1285781" y="1314120"/>
            <a:ext cx="3299155" cy="1312217"/>
          </a:xfrm>
          <a:prstGeom prst="rightArrowCallout">
            <a:avLst>
              <a:gd name="adj1" fmla="val 25000"/>
              <a:gd name="adj2" fmla="val 19762"/>
              <a:gd name="adj3" fmla="val 23115"/>
              <a:gd name="adj4" fmla="val 75558"/>
            </a:avLst>
          </a:prstGeom>
          <a:ln w="28575">
            <a:solidFill>
              <a:schemeClr val="tx1"/>
            </a:solidFill>
          </a:ln>
          <a:effectLst>
            <a:glow rad="165100">
              <a:schemeClr val="accent4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black"/>
                </a:solidFill>
                <a:effectLst>
                  <a:glow rad="482600">
                    <a:srgbClr val="FFC000">
                      <a:satMod val="175000"/>
                    </a:srgbClr>
                  </a:glow>
                </a:effectLst>
                <a:latin typeface="Calibri" panose="020F0502020204030204"/>
              </a:rPr>
              <a:t>LARGE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prstClr val="black"/>
                </a:solidFill>
                <a:effectLst>
                  <a:glow rad="482600">
                    <a:srgbClr val="FFC000">
                      <a:satMod val="175000"/>
                    </a:srgbClr>
                  </a:glow>
                </a:effectLst>
                <a:latin typeface="Calibri" panose="020F0502020204030204"/>
              </a:rPr>
              <a:t>UNCOUNTABLE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4826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5044" y="6498069"/>
            <a:ext cx="3961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sp>
        <p:nvSpPr>
          <p:cNvPr id="13" name="Left Arrow Callout 19">
            <a:extLst>
              <a:ext uri="{FF2B5EF4-FFF2-40B4-BE49-F238E27FC236}">
                <a16:creationId xmlns:a16="http://schemas.microsoft.com/office/drawing/2014/main" id="{0BA48B12-3772-44CC-8131-6F2BA467AE6F}"/>
              </a:ext>
            </a:extLst>
          </p:cNvPr>
          <p:cNvSpPr/>
          <p:nvPr/>
        </p:nvSpPr>
        <p:spPr>
          <a:xfrm rot="1719738">
            <a:off x="8057035" y="4756720"/>
            <a:ext cx="3288533" cy="1162006"/>
          </a:xfrm>
          <a:prstGeom prst="leftArrowCallout">
            <a:avLst>
              <a:gd name="adj1" fmla="val 25000"/>
              <a:gd name="adj2" fmla="val 25000"/>
              <a:gd name="adj3" fmla="val 32291"/>
              <a:gd name="adj4" fmla="val 64977"/>
            </a:avLst>
          </a:prstGeom>
          <a:solidFill>
            <a:srgbClr val="5B9BD5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>
            <a:glow rad="1016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469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MORE NOT NEEDED</a:t>
            </a:r>
          </a:p>
        </p:txBody>
      </p:sp>
      <p:sp>
        <p:nvSpPr>
          <p:cNvPr id="12" name="Callout: Up Arrow 11">
            <a:extLst>
              <a:ext uri="{FF2B5EF4-FFF2-40B4-BE49-F238E27FC236}">
                <a16:creationId xmlns:a16="http://schemas.microsoft.com/office/drawing/2014/main" id="{33A1F929-64B4-4B4B-905E-E58FA5D13336}"/>
              </a:ext>
            </a:extLst>
          </p:cNvPr>
          <p:cNvSpPr/>
          <p:nvPr/>
        </p:nvSpPr>
        <p:spPr>
          <a:xfrm>
            <a:off x="4346687" y="5228077"/>
            <a:ext cx="3498625" cy="1021707"/>
          </a:xfrm>
          <a:prstGeom prst="upArrowCallout">
            <a:avLst/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tx1"/>
                </a:solidFill>
                <a:effectLst>
                  <a:glow rad="355600">
                    <a:schemeClr val="accent4">
                      <a:satMod val="175000"/>
                    </a:schemeClr>
                  </a:glow>
                </a:effectLst>
              </a:rPr>
              <a:t>MORE THAN ENOUGH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82778">
            <a:off x="1395357" y="4744061"/>
            <a:ext cx="2426946" cy="22519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7709" y="129226"/>
            <a:ext cx="25285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QUANTITY SUMMARY!</a:t>
            </a:r>
          </a:p>
        </p:txBody>
      </p:sp>
      <p:sp>
        <p:nvSpPr>
          <p:cNvPr id="4" name="Not Equal 3">
            <a:extLst>
              <a:ext uri="{FF2B5EF4-FFF2-40B4-BE49-F238E27FC236}">
                <a16:creationId xmlns:a16="http://schemas.microsoft.com/office/drawing/2014/main" id="{25D92FD8-4A7C-40B0-BFAF-166EF0ACB86E}"/>
              </a:ext>
            </a:extLst>
          </p:cNvPr>
          <p:cNvSpPr/>
          <p:nvPr/>
        </p:nvSpPr>
        <p:spPr>
          <a:xfrm>
            <a:off x="394061" y="3837637"/>
            <a:ext cx="1311894" cy="1138773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29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7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8" grpId="0" animBg="1"/>
      <p:bldP spid="8" grpId="0" animBg="1"/>
      <p:bldP spid="9" grpId="0" animBg="1"/>
      <p:bldP spid="10" grpId="0" animBg="1"/>
      <p:bldP spid="3" grpId="0" animBg="1"/>
      <p:bldP spid="11" grpId="0"/>
      <p:bldP spid="13" grpId="0" animBg="1"/>
      <p:bldP spid="12" grpId="0" animBg="1"/>
      <p:bldP spid="2" grpId="0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2602556" y="110486"/>
            <a:ext cx="181155" cy="2932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843639" y="403784"/>
            <a:ext cx="8504721" cy="602723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glow rad="228600">
              <a:schemeClr val="accent4">
                <a:satMod val="1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GB" sz="3600" b="1" dirty="0">
              <a:ln w="28575">
                <a:noFill/>
              </a:ln>
              <a:solidFill>
                <a:sysClr val="windowText" lastClr="000000"/>
              </a:solidFill>
              <a:effectLst>
                <a:glow rad="558800">
                  <a:prstClr val="white"/>
                </a:glo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15044" y="6498069"/>
            <a:ext cx="3961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82778">
            <a:off x="1395357" y="4744061"/>
            <a:ext cx="2426946" cy="225190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7A2FFB7-8D82-4BC8-BFB4-246F92A5D670}"/>
              </a:ext>
            </a:extLst>
          </p:cNvPr>
          <p:cNvSpPr/>
          <p:nvPr/>
        </p:nvSpPr>
        <p:spPr>
          <a:xfrm>
            <a:off x="3246189" y="1513662"/>
            <a:ext cx="58416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0" cap="none" spc="0" normalizeH="0" baseline="0" noProof="0" dirty="0">
                <a:ln w="28575">
                  <a:noFill/>
                </a:ln>
                <a:solidFill>
                  <a:sysClr val="windowText" lastClr="000000"/>
                </a:solidFill>
                <a:effectLst>
                  <a:glow rad="1689100">
                    <a:schemeClr val="bg1"/>
                  </a:glow>
                </a:effectLst>
                <a:uLnTx/>
                <a:uFillTx/>
              </a:rPr>
              <a:t>LOTS OF = A LOT OF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00AD82-3CBB-435C-93DC-54A0A0E90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8007" y="2268490"/>
            <a:ext cx="3835985" cy="41279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9F741D4-6718-4CD5-A003-3441A712F100}"/>
              </a:ext>
            </a:extLst>
          </p:cNvPr>
          <p:cNvSpPr txBox="1"/>
          <p:nvPr/>
        </p:nvSpPr>
        <p:spPr>
          <a:xfrm>
            <a:off x="277709" y="129226"/>
            <a:ext cx="25285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QUANTITY SUMMARY!</a:t>
            </a:r>
          </a:p>
        </p:txBody>
      </p:sp>
      <p:pic>
        <p:nvPicPr>
          <p:cNvPr id="12" name="BEFORE- YO2017-01-06-18-35-20-709">
            <a:hlinkClick r:id="" action="ppaction://media"/>
            <a:extLst>
              <a:ext uri="{FF2B5EF4-FFF2-40B4-BE49-F238E27FC236}">
                <a16:creationId xmlns:a16="http://schemas.microsoft.com/office/drawing/2014/main" id="{1DB7DB6B-AE46-49D8-AA0A-8866188510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5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4061" y="58908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3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7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8" grpId="0" animBg="1"/>
      <p:bldP spid="11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FC0DC0-7E24-4088-8E06-D9ADEECAA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415" y="1135675"/>
            <a:ext cx="6407170" cy="4586650"/>
          </a:xfrm>
          <a:prstGeom prst="rect">
            <a:avLst/>
          </a:prstGeom>
          <a:effectLst>
            <a:glow rad="584200">
              <a:schemeClr val="accent4">
                <a:satMod val="1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4070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757265-5AD9-448C-BC8C-2088DB57669B}"/>
              </a:ext>
            </a:extLst>
          </p:cNvPr>
          <p:cNvSpPr txBox="1"/>
          <p:nvPr/>
        </p:nvSpPr>
        <p:spPr>
          <a:xfrm>
            <a:off x="1590582" y="483177"/>
            <a:ext cx="9010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QUANTITY                     IS OFTEN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COUNTABLE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744A36-69CB-45D0-9585-F366E603CF27}"/>
              </a:ext>
            </a:extLst>
          </p:cNvPr>
          <p:cNvSpPr txBox="1"/>
          <p:nvPr/>
        </p:nvSpPr>
        <p:spPr>
          <a:xfrm>
            <a:off x="425697" y="3555640"/>
            <a:ext cx="9826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AMOUNT                 IS OFTEN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UNCOUNTABLE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2F16A791-E73B-4657-9AA2-DB9340C84E42}"/>
              </a:ext>
            </a:extLst>
          </p:cNvPr>
          <p:cNvSpPr/>
          <p:nvPr/>
        </p:nvSpPr>
        <p:spPr>
          <a:xfrm>
            <a:off x="4155319" y="564211"/>
            <a:ext cx="1260629" cy="4793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0050ACD-87DE-4ACF-8EE9-0967A523C39C}"/>
              </a:ext>
            </a:extLst>
          </p:cNvPr>
          <p:cNvSpPr/>
          <p:nvPr/>
        </p:nvSpPr>
        <p:spPr>
          <a:xfrm>
            <a:off x="3025746" y="3639107"/>
            <a:ext cx="1260629" cy="4793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 descr="Volume">
            <a:extLst>
              <a:ext uri="{FF2B5EF4-FFF2-40B4-BE49-F238E27FC236}">
                <a16:creationId xmlns:a16="http://schemas.microsoft.com/office/drawing/2014/main" id="{4C5A47E0-7E2B-4B97-A8EA-F501BFD19A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98903" y="1750880"/>
            <a:ext cx="1633980" cy="1633980"/>
          </a:xfrm>
          <a:prstGeom prst="rect">
            <a:avLst/>
          </a:prstGeom>
          <a:effectLst>
            <a:glow rad="1092200">
              <a:schemeClr val="accent4">
                <a:satMod val="175000"/>
              </a:schemeClr>
            </a:glow>
          </a:effectLst>
        </p:spPr>
      </p:pic>
      <p:pic>
        <p:nvPicPr>
          <p:cNvPr id="11" name="Graphic 10" descr="Volume">
            <a:extLst>
              <a:ext uri="{FF2B5EF4-FFF2-40B4-BE49-F238E27FC236}">
                <a16:creationId xmlns:a16="http://schemas.microsoft.com/office/drawing/2014/main" id="{F3E7FA90-A63F-490F-9B35-7EAADEA4FD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2645" y="4952822"/>
            <a:ext cx="1633980" cy="1633980"/>
          </a:xfrm>
          <a:prstGeom prst="rect">
            <a:avLst/>
          </a:prstGeom>
          <a:effectLst>
            <a:glow rad="1092200">
              <a:schemeClr val="accent4">
                <a:satMod val="175000"/>
              </a:schemeClr>
            </a:glow>
          </a:effectLst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C0C9CED1-F006-496F-A6CE-853EED24D2E4}"/>
              </a:ext>
            </a:extLst>
          </p:cNvPr>
          <p:cNvSpPr/>
          <p:nvPr/>
        </p:nvSpPr>
        <p:spPr>
          <a:xfrm>
            <a:off x="4371378" y="1117497"/>
            <a:ext cx="6740912" cy="242700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826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TWO FRIENDS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826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FIVE BOOKS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826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MANY PEOPLE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826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MAYBE ONE HUNDRED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BDCFFFA0-0AA6-4512-BBC8-40709BE2008E}"/>
              </a:ext>
            </a:extLst>
          </p:cNvPr>
          <p:cNvSpPr/>
          <p:nvPr/>
        </p:nvSpPr>
        <p:spPr>
          <a:xfrm flipH="1">
            <a:off x="5832947" y="4114558"/>
            <a:ext cx="5901220" cy="262119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400" b="1" dirty="0">
                <a:solidFill>
                  <a:sysClr val="windowText" lastClr="000000"/>
                </a:solidFill>
                <a:effectLst>
                  <a:glow rad="457200">
                    <a:prstClr val="white"/>
                  </a:glow>
                </a:effectLst>
              </a:rPr>
              <a:t>A LOT OF HAPPINESS </a:t>
            </a:r>
          </a:p>
          <a:p>
            <a:pPr lvl="0" algn="ctr">
              <a:defRPr/>
            </a:pPr>
            <a:r>
              <a:rPr lang="en-GB" sz="2400" b="1" dirty="0">
                <a:solidFill>
                  <a:sysClr val="windowText" lastClr="000000"/>
                </a:solidFill>
                <a:effectLst>
                  <a:glow rad="457200">
                    <a:prstClr val="white"/>
                  </a:glow>
                </a:effectLst>
              </a:rPr>
              <a:t>SOME GOOD FRIENDSHIP</a:t>
            </a:r>
          </a:p>
          <a:p>
            <a:pPr lvl="0" algn="ctr">
              <a:defRPr/>
            </a:pPr>
            <a:r>
              <a:rPr lang="en-GB" sz="2400" b="1" dirty="0">
                <a:solidFill>
                  <a:sysClr val="windowText" lastClr="000000"/>
                </a:solidFill>
                <a:effectLst>
                  <a:glow rad="457200">
                    <a:prstClr val="white"/>
                  </a:glow>
                </a:effectLst>
              </a:rPr>
              <a:t>LOTS OF GOOD LUCK</a:t>
            </a:r>
          </a:p>
          <a:p>
            <a:pPr lvl="0" algn="ctr">
              <a:defRPr/>
            </a:pPr>
            <a:r>
              <a:rPr lang="en-GB" sz="2400" b="1" dirty="0">
                <a:solidFill>
                  <a:sysClr val="windowText" lastClr="000000"/>
                </a:solidFill>
                <a:effectLst>
                  <a:glow rad="457200">
                    <a:prstClr val="white"/>
                  </a:glow>
                </a:effectLst>
              </a:rPr>
              <a:t>SOME MONEY, MAYBE MILLIONS!</a:t>
            </a:r>
          </a:p>
        </p:txBody>
      </p:sp>
      <p:sp>
        <p:nvSpPr>
          <p:cNvPr id="10" name="Not Equal 9">
            <a:extLst>
              <a:ext uri="{FF2B5EF4-FFF2-40B4-BE49-F238E27FC236}">
                <a16:creationId xmlns:a16="http://schemas.microsoft.com/office/drawing/2014/main" id="{61C2F1E6-CEB3-4F4A-AB05-FCD279BC662C}"/>
              </a:ext>
            </a:extLst>
          </p:cNvPr>
          <p:cNvSpPr/>
          <p:nvPr/>
        </p:nvSpPr>
        <p:spPr>
          <a:xfrm>
            <a:off x="10898486" y="6293552"/>
            <a:ext cx="1180730" cy="646331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Not Equal 17">
            <a:extLst>
              <a:ext uri="{FF2B5EF4-FFF2-40B4-BE49-F238E27FC236}">
                <a16:creationId xmlns:a16="http://schemas.microsoft.com/office/drawing/2014/main" id="{44404195-20DB-4F5F-8DFF-17E731241FF6}"/>
              </a:ext>
            </a:extLst>
          </p:cNvPr>
          <p:cNvSpPr/>
          <p:nvPr/>
        </p:nvSpPr>
        <p:spPr>
          <a:xfrm>
            <a:off x="335468" y="3892067"/>
            <a:ext cx="694500" cy="646331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estbrian2go">
            <a:hlinkClick r:id="" action="ppaction://media"/>
            <a:extLst>
              <a:ext uri="{FF2B5EF4-FFF2-40B4-BE49-F238E27FC236}">
                <a16:creationId xmlns:a16="http://schemas.microsoft.com/office/drawing/2014/main" id="{3910B6B2-97E1-4DFD-8BB7-48759701D1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6028" y="2338394"/>
            <a:ext cx="487363" cy="487363"/>
          </a:xfrm>
          <a:prstGeom prst="rect">
            <a:avLst/>
          </a:prstGeom>
        </p:spPr>
      </p:pic>
      <p:pic>
        <p:nvPicPr>
          <p:cNvPr id="8" name="emmatest">
            <a:hlinkClick r:id="" action="ppaction://media"/>
            <a:extLst>
              <a:ext uri="{FF2B5EF4-FFF2-40B4-BE49-F238E27FC236}">
                <a16:creationId xmlns:a16="http://schemas.microsoft.com/office/drawing/2014/main" id="{65740706-EF54-4AD2-A8CF-C4553B6B5F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2718" y="55261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4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2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22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7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70732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  <p:bldP spid="4" grpId="0" animBg="1"/>
      <p:bldP spid="5" grpId="0" animBg="1"/>
      <p:bldP spid="12" grpId="0" animBg="1"/>
      <p:bldP spid="13" grpId="0" animBg="1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23B067-FD35-4E35-B905-550028DB9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284" y="140970"/>
            <a:ext cx="5201432" cy="10729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05E734-C085-4612-B42E-99E8591602FA}"/>
              </a:ext>
            </a:extLst>
          </p:cNvPr>
          <p:cNvSpPr txBox="1"/>
          <p:nvPr/>
        </p:nvSpPr>
        <p:spPr>
          <a:xfrm>
            <a:off x="1500351" y="2695903"/>
            <a:ext cx="91912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/>
              <a:t>NOW READ THE STORY </a:t>
            </a:r>
          </a:p>
          <a:p>
            <a:pPr algn="ctr"/>
            <a:r>
              <a:rPr lang="en-GB" sz="7200" b="1" dirty="0"/>
              <a:t>THEN LISTEN </a:t>
            </a:r>
          </a:p>
          <a:p>
            <a:pPr algn="ctr"/>
            <a:r>
              <a:rPr lang="en-GB" sz="7200" b="1" dirty="0"/>
              <a:t>AND READ AGAIN</a:t>
            </a:r>
          </a:p>
        </p:txBody>
      </p:sp>
    </p:spTree>
    <p:extLst>
      <p:ext uri="{BB962C8B-B14F-4D97-AF65-F5344CB8AC3E}">
        <p14:creationId xmlns:p14="http://schemas.microsoft.com/office/powerpoint/2010/main" val="8848275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8745F5-BFA0-4B5D-8329-D461C2708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335" y="219799"/>
            <a:ext cx="2231330" cy="4602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3108B8-858F-4545-8F03-DFBBCC31E6AF}"/>
              </a:ext>
            </a:extLst>
          </p:cNvPr>
          <p:cNvSpPr txBox="1"/>
          <p:nvPr/>
        </p:nvSpPr>
        <p:spPr>
          <a:xfrm>
            <a:off x="1161144" y="680087"/>
            <a:ext cx="102616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Jane and Jack took a trip to the mountains last autumn. They travelled by train to an old attractive hillside village, one of </a:t>
            </a:r>
            <a:r>
              <a:rPr lang="en-GB" sz="3200" b="1" dirty="0">
                <a:solidFill>
                  <a:schemeClr val="accent1"/>
                </a:solidFill>
              </a:rPr>
              <a:t>many</a:t>
            </a:r>
            <a:r>
              <a:rPr lang="en-GB" sz="3200" dirty="0"/>
              <a:t> in the mountains. The area is </a:t>
            </a:r>
            <a:r>
              <a:rPr lang="en-GB" sz="3200" b="1" dirty="0">
                <a:solidFill>
                  <a:schemeClr val="accent1"/>
                </a:solidFill>
              </a:rPr>
              <a:t>much</a:t>
            </a:r>
            <a:r>
              <a:rPr lang="en-GB" sz="3200" dirty="0"/>
              <a:t> like the alps, with </a:t>
            </a:r>
            <a:r>
              <a:rPr lang="en-GB" sz="3200" b="1" dirty="0">
                <a:solidFill>
                  <a:schemeClr val="accent1"/>
                </a:solidFill>
              </a:rPr>
              <a:t>many</a:t>
            </a:r>
            <a:r>
              <a:rPr lang="en-GB" sz="3200" dirty="0"/>
              <a:t> picturesque woods and valleys.</a:t>
            </a:r>
          </a:p>
          <a:p>
            <a:r>
              <a:rPr lang="en-GB" sz="3200" dirty="0"/>
              <a:t>Jack likes the hills and Jane loves the woods. There are </a:t>
            </a:r>
            <a:r>
              <a:rPr lang="en-GB" sz="3200" b="1" dirty="0">
                <a:solidFill>
                  <a:schemeClr val="accent1"/>
                </a:solidFill>
              </a:rPr>
              <a:t>plenty</a:t>
            </a:r>
            <a:r>
              <a:rPr lang="en-GB" sz="3200" dirty="0"/>
              <a:t> of both! The evenings can be </a:t>
            </a:r>
            <a:r>
              <a:rPr lang="en-GB" sz="3200" b="1" dirty="0">
                <a:solidFill>
                  <a:schemeClr val="accent1"/>
                </a:solidFill>
              </a:rPr>
              <a:t>a little </a:t>
            </a:r>
            <a:r>
              <a:rPr lang="en-GB" sz="3200" dirty="0"/>
              <a:t>cold but there is </a:t>
            </a:r>
            <a:r>
              <a:rPr lang="en-GB" sz="3200" b="1" dirty="0">
                <a:solidFill>
                  <a:schemeClr val="accent1"/>
                </a:solidFill>
              </a:rPr>
              <a:t>a lot of </a:t>
            </a:r>
            <a:r>
              <a:rPr lang="en-GB" sz="3200" dirty="0"/>
              <a:t>sunshine during the day. Jack and Jane have visited </a:t>
            </a:r>
            <a:r>
              <a:rPr lang="en-GB" sz="3200" b="1" dirty="0">
                <a:solidFill>
                  <a:schemeClr val="accent1"/>
                </a:solidFill>
              </a:rPr>
              <a:t>lots of </a:t>
            </a:r>
            <a:r>
              <a:rPr lang="en-GB" sz="3200" dirty="0"/>
              <a:t>locations and have even made </a:t>
            </a:r>
            <a:r>
              <a:rPr lang="en-GB" sz="3200" b="1" dirty="0">
                <a:solidFill>
                  <a:schemeClr val="accent1"/>
                </a:solidFill>
              </a:rPr>
              <a:t>a few </a:t>
            </a:r>
            <a:r>
              <a:rPr lang="en-GB" sz="3200" dirty="0"/>
              <a:t>local friends</a:t>
            </a:r>
          </a:p>
          <a:p>
            <a:r>
              <a:rPr lang="en-GB" sz="3200" dirty="0"/>
              <a:t>They would like to live there, Jack wants to start a business making sundials! The challenge is that there are very </a:t>
            </a:r>
            <a:r>
              <a:rPr lang="en-GB" sz="3200" b="1" dirty="0">
                <a:solidFill>
                  <a:schemeClr val="accent1"/>
                </a:solidFill>
              </a:rPr>
              <a:t>few</a:t>
            </a:r>
            <a:r>
              <a:rPr lang="en-GB" sz="3200" dirty="0"/>
              <a:t> homes for sale and they have only </a:t>
            </a:r>
            <a:r>
              <a:rPr lang="en-GB" sz="3200" b="1" dirty="0">
                <a:solidFill>
                  <a:schemeClr val="accent1"/>
                </a:solidFill>
              </a:rPr>
              <a:t>a little </a:t>
            </a:r>
            <a:r>
              <a:rPr lang="en-GB" sz="3200" dirty="0"/>
              <a:t>money.</a:t>
            </a:r>
          </a:p>
          <a:p>
            <a:r>
              <a:rPr lang="en-GB" sz="3200" dirty="0"/>
              <a:t>Oh well, they can dream…..</a:t>
            </a:r>
          </a:p>
        </p:txBody>
      </p:sp>
    </p:spTree>
    <p:extLst>
      <p:ext uri="{BB962C8B-B14F-4D97-AF65-F5344CB8AC3E}">
        <p14:creationId xmlns:p14="http://schemas.microsoft.com/office/powerpoint/2010/main" val="128882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4575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22394" y="266278"/>
            <a:ext cx="4282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STORY BOARD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843" y="3808634"/>
            <a:ext cx="9851494" cy="2421224"/>
          </a:xfrm>
          <a:prstGeom prst="rect">
            <a:avLst/>
          </a:prstGeom>
          <a:effectLst>
            <a:glow rad="1905000">
              <a:schemeClr val="accent4">
                <a:satMod val="175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7713" y="1158134"/>
            <a:ext cx="1804572" cy="2462997"/>
          </a:xfrm>
          <a:prstGeom prst="rect">
            <a:avLst/>
          </a:prstGeom>
        </p:spPr>
      </p:pic>
      <p:sp>
        <p:nvSpPr>
          <p:cNvPr id="9" name="Not Equal 8">
            <a:extLst>
              <a:ext uri="{FF2B5EF4-FFF2-40B4-BE49-F238E27FC236}">
                <a16:creationId xmlns:a16="http://schemas.microsoft.com/office/drawing/2014/main" id="{9BC1047A-8D9E-488C-B2F3-F2C6C4758B52}"/>
              </a:ext>
            </a:extLst>
          </p:cNvPr>
          <p:cNvSpPr/>
          <p:nvPr/>
        </p:nvSpPr>
        <p:spPr>
          <a:xfrm>
            <a:off x="8555073" y="4841099"/>
            <a:ext cx="716567" cy="356293"/>
          </a:xfrm>
          <a:prstGeom prst="mathNotEqual">
            <a:avLst/>
          </a:prstGeom>
          <a:solidFill>
            <a:srgbClr val="BFC7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AA0198-1569-4ECC-BBE5-84D1DD8283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2" end="2538.897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45655" y="1368536"/>
            <a:ext cx="487363" cy="487363"/>
          </a:xfrm>
          <a:prstGeom prst="rect">
            <a:avLst/>
          </a:prstGeom>
        </p:spPr>
      </p:pic>
      <p:pic>
        <p:nvPicPr>
          <p:cNvPr id="7" name="jandj">
            <a:hlinkClick r:id="" action="ppaction://media"/>
            <a:extLst>
              <a:ext uri="{FF2B5EF4-FFF2-40B4-BE49-F238E27FC236}">
                <a16:creationId xmlns:a16="http://schemas.microsoft.com/office/drawing/2014/main" id="{1DD1BEF6-6B60-42B4-9FBE-BFBF8DCF57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4643" y="2534920"/>
            <a:ext cx="406400" cy="406400"/>
          </a:xfrm>
          <a:prstGeom prst="rect">
            <a:avLst/>
          </a:prstGeom>
        </p:spPr>
      </p:pic>
      <p:sp>
        <p:nvSpPr>
          <p:cNvPr id="8" name="Not Equal 7">
            <a:extLst>
              <a:ext uri="{FF2B5EF4-FFF2-40B4-BE49-F238E27FC236}">
                <a16:creationId xmlns:a16="http://schemas.microsoft.com/office/drawing/2014/main" id="{CCBB0F34-E871-4212-A5DB-D630DE535BCB}"/>
              </a:ext>
            </a:extLst>
          </p:cNvPr>
          <p:cNvSpPr/>
          <p:nvPr/>
        </p:nvSpPr>
        <p:spPr>
          <a:xfrm>
            <a:off x="8759765" y="4841099"/>
            <a:ext cx="307181" cy="248920"/>
          </a:xfrm>
          <a:prstGeom prst="mathNotEqual">
            <a:avLst/>
          </a:prstGeom>
          <a:solidFill>
            <a:srgbClr val="BFC7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94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1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3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8745F5-BFA0-4B5D-8329-D461C2708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335" y="219799"/>
            <a:ext cx="2231330" cy="4602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63108B8-858F-4545-8F03-DFBBCC31E6AF}"/>
              </a:ext>
            </a:extLst>
          </p:cNvPr>
          <p:cNvSpPr txBox="1"/>
          <p:nvPr/>
        </p:nvSpPr>
        <p:spPr>
          <a:xfrm>
            <a:off x="1161144" y="680087"/>
            <a:ext cx="102616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Jane and Jack took a trip to the mountains last autumn. They travelled by train to an old attractive hillside village, one of </a:t>
            </a:r>
            <a:r>
              <a:rPr lang="en-GB" sz="3200" b="1" dirty="0">
                <a:solidFill>
                  <a:schemeClr val="accent1"/>
                </a:solidFill>
              </a:rPr>
              <a:t>many</a:t>
            </a:r>
            <a:r>
              <a:rPr lang="en-GB" sz="3200" dirty="0"/>
              <a:t> in the mountains. The area is </a:t>
            </a:r>
            <a:r>
              <a:rPr lang="en-GB" sz="3200" b="1" dirty="0">
                <a:solidFill>
                  <a:schemeClr val="accent1"/>
                </a:solidFill>
              </a:rPr>
              <a:t>much</a:t>
            </a:r>
            <a:r>
              <a:rPr lang="en-GB" sz="3200" dirty="0"/>
              <a:t> like the alps, with </a:t>
            </a:r>
            <a:r>
              <a:rPr lang="en-GB" sz="3200" b="1" dirty="0">
                <a:solidFill>
                  <a:schemeClr val="accent1"/>
                </a:solidFill>
              </a:rPr>
              <a:t>many</a:t>
            </a:r>
            <a:r>
              <a:rPr lang="en-GB" sz="3200" dirty="0"/>
              <a:t> picturesque woods and valleys.</a:t>
            </a:r>
          </a:p>
          <a:p>
            <a:r>
              <a:rPr lang="en-GB" sz="3200" dirty="0"/>
              <a:t>Jack likes the hills and Jane loves the woods. There are </a:t>
            </a:r>
            <a:r>
              <a:rPr lang="en-GB" sz="3200" b="1" dirty="0">
                <a:solidFill>
                  <a:schemeClr val="accent1"/>
                </a:solidFill>
              </a:rPr>
              <a:t>plenty</a:t>
            </a:r>
            <a:r>
              <a:rPr lang="en-GB" sz="3200" dirty="0"/>
              <a:t> of both! The evenings can be </a:t>
            </a:r>
            <a:r>
              <a:rPr lang="en-GB" sz="3200" b="1" dirty="0">
                <a:solidFill>
                  <a:schemeClr val="accent1"/>
                </a:solidFill>
              </a:rPr>
              <a:t>a little </a:t>
            </a:r>
            <a:r>
              <a:rPr lang="en-GB" sz="3200" dirty="0"/>
              <a:t>cold but there is </a:t>
            </a:r>
            <a:r>
              <a:rPr lang="en-GB" sz="3200" b="1" dirty="0">
                <a:solidFill>
                  <a:schemeClr val="accent1"/>
                </a:solidFill>
              </a:rPr>
              <a:t>a lot of </a:t>
            </a:r>
            <a:r>
              <a:rPr lang="en-GB" sz="3200" dirty="0"/>
              <a:t>sunshine during the day. Jack and Jane have visited </a:t>
            </a:r>
            <a:r>
              <a:rPr lang="en-GB" sz="3200" b="1" dirty="0">
                <a:solidFill>
                  <a:schemeClr val="accent1"/>
                </a:solidFill>
              </a:rPr>
              <a:t>lots of </a:t>
            </a:r>
            <a:r>
              <a:rPr lang="en-GB" sz="3200" dirty="0"/>
              <a:t>locations and have even made </a:t>
            </a:r>
            <a:r>
              <a:rPr lang="en-GB" sz="3200" b="1" dirty="0">
                <a:solidFill>
                  <a:schemeClr val="accent1"/>
                </a:solidFill>
              </a:rPr>
              <a:t>a few </a:t>
            </a:r>
            <a:r>
              <a:rPr lang="en-GB" sz="3200" dirty="0"/>
              <a:t>local friends</a:t>
            </a:r>
          </a:p>
          <a:p>
            <a:r>
              <a:rPr lang="en-GB" sz="3200" dirty="0"/>
              <a:t>They would like to live there, Jack wants to start a business making sundials! The challenge is that there are very </a:t>
            </a:r>
            <a:r>
              <a:rPr lang="en-GB" sz="3200" b="1" dirty="0">
                <a:solidFill>
                  <a:schemeClr val="accent1"/>
                </a:solidFill>
              </a:rPr>
              <a:t>few</a:t>
            </a:r>
            <a:r>
              <a:rPr lang="en-GB" sz="3200" dirty="0"/>
              <a:t> homes for sale and they have only </a:t>
            </a:r>
            <a:r>
              <a:rPr lang="en-GB" sz="3200" b="1" dirty="0">
                <a:solidFill>
                  <a:schemeClr val="accent1"/>
                </a:solidFill>
              </a:rPr>
              <a:t>a little </a:t>
            </a:r>
            <a:r>
              <a:rPr lang="en-GB" sz="3200" dirty="0"/>
              <a:t>money.</a:t>
            </a:r>
          </a:p>
          <a:p>
            <a:r>
              <a:rPr lang="en-GB" sz="3200" dirty="0"/>
              <a:t>Oh well, they can dream…..</a:t>
            </a:r>
          </a:p>
        </p:txBody>
      </p:sp>
    </p:spTree>
    <p:extLst>
      <p:ext uri="{BB962C8B-B14F-4D97-AF65-F5344CB8AC3E}">
        <p14:creationId xmlns:p14="http://schemas.microsoft.com/office/powerpoint/2010/main" val="1586379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757265-5AD9-448C-BC8C-2088DB57669B}"/>
              </a:ext>
            </a:extLst>
          </p:cNvPr>
          <p:cNvSpPr txBox="1"/>
          <p:nvPr/>
        </p:nvSpPr>
        <p:spPr>
          <a:xfrm>
            <a:off x="1590582" y="483177"/>
            <a:ext cx="9010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QUANTITY                     IS OFTEN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COUNTABLE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744A36-69CB-45D0-9585-F366E603CF27}"/>
              </a:ext>
            </a:extLst>
          </p:cNvPr>
          <p:cNvSpPr txBox="1"/>
          <p:nvPr/>
        </p:nvSpPr>
        <p:spPr>
          <a:xfrm>
            <a:off x="425697" y="3555640"/>
            <a:ext cx="9826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AMOUNT                 IS OFTEN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UNCOUNTABLE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2F16A791-E73B-4657-9AA2-DB9340C84E42}"/>
              </a:ext>
            </a:extLst>
          </p:cNvPr>
          <p:cNvSpPr/>
          <p:nvPr/>
        </p:nvSpPr>
        <p:spPr>
          <a:xfrm>
            <a:off x="4155319" y="564211"/>
            <a:ext cx="1260629" cy="4793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0050ACD-87DE-4ACF-8EE9-0967A523C39C}"/>
              </a:ext>
            </a:extLst>
          </p:cNvPr>
          <p:cNvSpPr/>
          <p:nvPr/>
        </p:nvSpPr>
        <p:spPr>
          <a:xfrm>
            <a:off x="3025746" y="3639107"/>
            <a:ext cx="1260629" cy="4793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 descr="Volume">
            <a:extLst>
              <a:ext uri="{FF2B5EF4-FFF2-40B4-BE49-F238E27FC236}">
                <a16:creationId xmlns:a16="http://schemas.microsoft.com/office/drawing/2014/main" id="{4C5A47E0-7E2B-4B97-A8EA-F501BFD19A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98903" y="1750880"/>
            <a:ext cx="1633980" cy="1633980"/>
          </a:xfrm>
          <a:prstGeom prst="rect">
            <a:avLst/>
          </a:prstGeom>
          <a:effectLst>
            <a:glow rad="1092200">
              <a:schemeClr val="accent4">
                <a:satMod val="175000"/>
              </a:schemeClr>
            </a:glow>
          </a:effectLst>
        </p:spPr>
      </p:pic>
      <p:pic>
        <p:nvPicPr>
          <p:cNvPr id="11" name="Graphic 10" descr="Volume">
            <a:extLst>
              <a:ext uri="{FF2B5EF4-FFF2-40B4-BE49-F238E27FC236}">
                <a16:creationId xmlns:a16="http://schemas.microsoft.com/office/drawing/2014/main" id="{F3E7FA90-A63F-490F-9B35-7EAADEA4FD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2645" y="4952822"/>
            <a:ext cx="1633980" cy="1633980"/>
          </a:xfrm>
          <a:prstGeom prst="rect">
            <a:avLst/>
          </a:prstGeom>
          <a:effectLst>
            <a:glow rad="1092200">
              <a:schemeClr val="accent4">
                <a:satMod val="175000"/>
              </a:schemeClr>
            </a:glow>
          </a:effectLst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C0C9CED1-F006-496F-A6CE-853EED24D2E4}"/>
              </a:ext>
            </a:extLst>
          </p:cNvPr>
          <p:cNvSpPr/>
          <p:nvPr/>
        </p:nvSpPr>
        <p:spPr>
          <a:xfrm>
            <a:off x="4371378" y="1117497"/>
            <a:ext cx="6740912" cy="242700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826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TWO FRIENDS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826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FIVE BOOKS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826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MANY PEOPLE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826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MAYBE ONE HUNDRED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BDCFFFA0-0AA6-4512-BBC8-40709BE2008E}"/>
              </a:ext>
            </a:extLst>
          </p:cNvPr>
          <p:cNvSpPr/>
          <p:nvPr/>
        </p:nvSpPr>
        <p:spPr>
          <a:xfrm flipH="1">
            <a:off x="5832947" y="4173892"/>
            <a:ext cx="6023585" cy="261221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57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 LOT OF HAPPINESS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57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SOME GOOD FRIENDSHIP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57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LOTS OF GOOD LUCK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4572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SOME MONEY, MAYBE MILLIONS!</a:t>
            </a:r>
          </a:p>
        </p:txBody>
      </p:sp>
      <p:sp>
        <p:nvSpPr>
          <p:cNvPr id="10" name="Not Equal 9">
            <a:extLst>
              <a:ext uri="{FF2B5EF4-FFF2-40B4-BE49-F238E27FC236}">
                <a16:creationId xmlns:a16="http://schemas.microsoft.com/office/drawing/2014/main" id="{61C2F1E6-CEB3-4F4A-AB05-FCD279BC662C}"/>
              </a:ext>
            </a:extLst>
          </p:cNvPr>
          <p:cNvSpPr/>
          <p:nvPr/>
        </p:nvSpPr>
        <p:spPr>
          <a:xfrm>
            <a:off x="10898486" y="6293552"/>
            <a:ext cx="1180730" cy="646331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Not Equal 17">
            <a:extLst>
              <a:ext uri="{FF2B5EF4-FFF2-40B4-BE49-F238E27FC236}">
                <a16:creationId xmlns:a16="http://schemas.microsoft.com/office/drawing/2014/main" id="{44404195-20DB-4F5F-8DFF-17E731241FF6}"/>
              </a:ext>
            </a:extLst>
          </p:cNvPr>
          <p:cNvSpPr/>
          <p:nvPr/>
        </p:nvSpPr>
        <p:spPr>
          <a:xfrm>
            <a:off x="335468" y="3892067"/>
            <a:ext cx="694500" cy="646331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estbrian2go">
            <a:hlinkClick r:id="" action="ppaction://media"/>
            <a:extLst>
              <a:ext uri="{FF2B5EF4-FFF2-40B4-BE49-F238E27FC236}">
                <a16:creationId xmlns:a16="http://schemas.microsoft.com/office/drawing/2014/main" id="{3910B6B2-97E1-4DFD-8BB7-48759701D1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6028" y="2338394"/>
            <a:ext cx="487363" cy="487363"/>
          </a:xfrm>
          <a:prstGeom prst="rect">
            <a:avLst/>
          </a:prstGeom>
        </p:spPr>
      </p:pic>
      <p:pic>
        <p:nvPicPr>
          <p:cNvPr id="8" name="emmatest">
            <a:hlinkClick r:id="" action="ppaction://media"/>
            <a:extLst>
              <a:ext uri="{FF2B5EF4-FFF2-40B4-BE49-F238E27FC236}">
                <a16:creationId xmlns:a16="http://schemas.microsoft.com/office/drawing/2014/main" id="{65740706-EF54-4AD2-A8CF-C4553B6B5F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2718" y="55261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4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2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22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7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4146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  <p:bldP spid="4" grpId="0" animBg="1"/>
      <p:bldP spid="5" grpId="0" animBg="1"/>
      <p:bldP spid="12" grpId="0" animBg="1"/>
      <p:bldP spid="13" grpId="0" animBg="1"/>
      <p:bldP spid="1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A324D22-A9C8-4629-B0FA-321DD602A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395" y="1689681"/>
            <a:ext cx="1222064" cy="82220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CF88A3-A6FA-4261-BD8A-1D5BC6E2812E}"/>
              </a:ext>
            </a:extLst>
          </p:cNvPr>
          <p:cNvSpPr/>
          <p:nvPr/>
        </p:nvSpPr>
        <p:spPr>
          <a:xfrm>
            <a:off x="291930" y="6154199"/>
            <a:ext cx="2022855" cy="4292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D586ED-1129-4CC1-8995-F92BF0757D8C}"/>
              </a:ext>
            </a:extLst>
          </p:cNvPr>
          <p:cNvSpPr/>
          <p:nvPr/>
        </p:nvSpPr>
        <p:spPr>
          <a:xfrm>
            <a:off x="119656" y="6098711"/>
            <a:ext cx="23674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FOOTNOTE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989AEE-2992-4F91-9113-7F6A35674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64" y="4410497"/>
            <a:ext cx="1889589" cy="20113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683365-7A62-4A1A-8016-DECABBB02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953" y="302592"/>
            <a:ext cx="4322094" cy="10254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FC272C-BE06-4BFC-836D-A5AAF36AE4A3}"/>
              </a:ext>
            </a:extLst>
          </p:cNvPr>
          <p:cNvSpPr txBox="1"/>
          <p:nvPr/>
        </p:nvSpPr>
        <p:spPr>
          <a:xfrm>
            <a:off x="3044436" y="1261953"/>
            <a:ext cx="6103127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 CHECKING  OUT 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BUTTON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3CBE9E-496F-47B8-9B1D-7E797B459100}"/>
              </a:ext>
            </a:extLst>
          </p:cNvPr>
          <p:cNvSpPr txBox="1"/>
          <p:nvPr/>
        </p:nvSpPr>
        <p:spPr>
          <a:xfrm>
            <a:off x="2149421" y="3508722"/>
            <a:ext cx="7893155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glow rad="546100">
                    <a:srgbClr val="FFC000">
                      <a:satMod val="175000"/>
                      <a:alpha val="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VISIT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https://en.oxforddictionaries.com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glow rad="622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028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 animBg="1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EE54FE-2BA6-41A7-8FBB-807DDE5F97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6" t="9853" r="7799" b="9431"/>
          <a:stretch/>
        </p:blipFill>
        <p:spPr>
          <a:xfrm>
            <a:off x="8489482" y="252663"/>
            <a:ext cx="3339968" cy="31763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CF39E9-A2DF-4B02-BF12-3B2A70B9ED3B}"/>
              </a:ext>
            </a:extLst>
          </p:cNvPr>
          <p:cNvSpPr txBox="1"/>
          <p:nvPr/>
        </p:nvSpPr>
        <p:spPr>
          <a:xfrm>
            <a:off x="9201955" y="1619450"/>
            <a:ext cx="1921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77DA5C-386E-45E2-A797-8DA6D2248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6" t="9853" r="7799" b="9431"/>
          <a:stretch/>
        </p:blipFill>
        <p:spPr>
          <a:xfrm>
            <a:off x="274521" y="0"/>
            <a:ext cx="3339968" cy="31763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5D390A-28D5-4D8B-A71B-91367543F1C9}"/>
              </a:ext>
            </a:extLst>
          </p:cNvPr>
          <p:cNvSpPr txBox="1"/>
          <p:nvPr/>
        </p:nvSpPr>
        <p:spPr>
          <a:xfrm>
            <a:off x="986994" y="1366787"/>
            <a:ext cx="1921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642EF1-7E3F-4148-8BA2-3B003301DB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6" t="9853" r="7799" b="9431"/>
          <a:stretch/>
        </p:blipFill>
        <p:spPr>
          <a:xfrm>
            <a:off x="4382001" y="0"/>
            <a:ext cx="3339968" cy="31763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03472E-3777-437F-997C-EA8DFC96A366}"/>
              </a:ext>
            </a:extLst>
          </p:cNvPr>
          <p:cNvSpPr txBox="1"/>
          <p:nvPr/>
        </p:nvSpPr>
        <p:spPr>
          <a:xfrm>
            <a:off x="5094474" y="1366787"/>
            <a:ext cx="1921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5E9B75-3B2D-4BD3-A9E1-3EB00CF17B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6" t="9853" r="7799" b="9431"/>
          <a:stretch/>
        </p:blipFill>
        <p:spPr>
          <a:xfrm>
            <a:off x="460409" y="3340769"/>
            <a:ext cx="3339968" cy="31763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8151E2-6E47-4DB7-9BD3-0D4CB8A69ACB}"/>
              </a:ext>
            </a:extLst>
          </p:cNvPr>
          <p:cNvSpPr txBox="1"/>
          <p:nvPr/>
        </p:nvSpPr>
        <p:spPr>
          <a:xfrm>
            <a:off x="1172881" y="4707556"/>
            <a:ext cx="2049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MUCH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239E1C-20CC-4E07-B214-09D5FFC635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6" t="9853" r="7799" b="9431"/>
          <a:stretch/>
        </p:blipFill>
        <p:spPr>
          <a:xfrm>
            <a:off x="4443863" y="3340769"/>
            <a:ext cx="3339968" cy="31763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952135-45BC-4564-9CE4-54E39E92C34F}"/>
              </a:ext>
            </a:extLst>
          </p:cNvPr>
          <p:cNvSpPr txBox="1"/>
          <p:nvPr/>
        </p:nvSpPr>
        <p:spPr>
          <a:xfrm>
            <a:off x="5156335" y="4707556"/>
            <a:ext cx="2129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A82FAF-5904-412A-9A9F-739115B586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6" t="9853" r="7799" b="9431"/>
          <a:stretch/>
        </p:blipFill>
        <p:spPr>
          <a:xfrm>
            <a:off x="8391623" y="3340769"/>
            <a:ext cx="3339968" cy="31763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25B5E0-5625-4F3E-B1E1-4FE1A8B1FFEB}"/>
              </a:ext>
            </a:extLst>
          </p:cNvPr>
          <p:cNvSpPr txBox="1"/>
          <p:nvPr/>
        </p:nvSpPr>
        <p:spPr>
          <a:xfrm>
            <a:off x="9097275" y="4361387"/>
            <a:ext cx="19218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FEW</a:t>
            </a:r>
          </a:p>
        </p:txBody>
      </p:sp>
    </p:spTree>
    <p:extLst>
      <p:ext uri="{BB962C8B-B14F-4D97-AF65-F5344CB8AC3E}">
        <p14:creationId xmlns:p14="http://schemas.microsoft.com/office/powerpoint/2010/main" val="25325911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EE54FE-2BA6-41A7-8FBB-807DDE5F97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6" t="9853" r="7799" b="9431"/>
          <a:stretch/>
        </p:blipFill>
        <p:spPr>
          <a:xfrm>
            <a:off x="8489482" y="252663"/>
            <a:ext cx="3339968" cy="31763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CF39E9-A2DF-4B02-BF12-3B2A70B9ED3B}"/>
              </a:ext>
            </a:extLst>
          </p:cNvPr>
          <p:cNvSpPr txBox="1"/>
          <p:nvPr/>
        </p:nvSpPr>
        <p:spPr>
          <a:xfrm>
            <a:off x="8582076" y="1623552"/>
            <a:ext cx="31547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SUFFICIENT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77DA5C-386E-45E2-A797-8DA6D2248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6" t="9853" r="7799" b="9431"/>
          <a:stretch/>
        </p:blipFill>
        <p:spPr>
          <a:xfrm>
            <a:off x="274521" y="0"/>
            <a:ext cx="3339968" cy="31763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5D390A-28D5-4D8B-A71B-91367543F1C9}"/>
              </a:ext>
            </a:extLst>
          </p:cNvPr>
          <p:cNvSpPr txBox="1"/>
          <p:nvPr/>
        </p:nvSpPr>
        <p:spPr>
          <a:xfrm>
            <a:off x="762592" y="788454"/>
            <a:ext cx="2380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LITTLE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642EF1-7E3F-4148-8BA2-3B003301DB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6" t="9853" r="7799" b="9431"/>
          <a:stretch/>
        </p:blipFill>
        <p:spPr>
          <a:xfrm>
            <a:off x="4382001" y="0"/>
            <a:ext cx="3339968" cy="31763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03472E-3777-437F-997C-EA8DFC96A366}"/>
              </a:ext>
            </a:extLst>
          </p:cNvPr>
          <p:cNvSpPr txBox="1"/>
          <p:nvPr/>
        </p:nvSpPr>
        <p:spPr>
          <a:xfrm>
            <a:off x="4634284" y="1379166"/>
            <a:ext cx="29234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ENOUGH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5E9B75-3B2D-4BD3-A9E1-3EB00CF17B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6" t="9853" r="7799" b="9431"/>
          <a:stretch/>
        </p:blipFill>
        <p:spPr>
          <a:xfrm>
            <a:off x="460409" y="3340769"/>
            <a:ext cx="3339968" cy="31763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8151E2-6E47-4DB7-9BD3-0D4CB8A69ACB}"/>
              </a:ext>
            </a:extLst>
          </p:cNvPr>
          <p:cNvSpPr txBox="1"/>
          <p:nvPr/>
        </p:nvSpPr>
        <p:spPr>
          <a:xfrm>
            <a:off x="909589" y="4707556"/>
            <a:ext cx="2441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PLENTY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239E1C-20CC-4E07-B214-09D5FFC635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6" t="9853" r="7799" b="9431"/>
          <a:stretch/>
        </p:blipFill>
        <p:spPr>
          <a:xfrm>
            <a:off x="4443863" y="3340769"/>
            <a:ext cx="3339968" cy="31763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952135-45BC-4564-9CE4-54E39E92C34F}"/>
              </a:ext>
            </a:extLst>
          </p:cNvPr>
          <p:cNvSpPr txBox="1"/>
          <p:nvPr/>
        </p:nvSpPr>
        <p:spPr>
          <a:xfrm>
            <a:off x="5204961" y="4473345"/>
            <a:ext cx="19218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LOTS OF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A82FAF-5904-412A-9A9F-739115B586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6" t="9853" r="7799" b="9431"/>
          <a:stretch/>
        </p:blipFill>
        <p:spPr>
          <a:xfrm>
            <a:off x="8391623" y="3340769"/>
            <a:ext cx="3339968" cy="31763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25B5E0-5625-4F3E-B1E1-4FE1A8B1FFEB}"/>
              </a:ext>
            </a:extLst>
          </p:cNvPr>
          <p:cNvSpPr txBox="1"/>
          <p:nvPr/>
        </p:nvSpPr>
        <p:spPr>
          <a:xfrm>
            <a:off x="9100685" y="4473345"/>
            <a:ext cx="19218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LOT OF</a:t>
            </a:r>
          </a:p>
        </p:txBody>
      </p:sp>
    </p:spTree>
    <p:extLst>
      <p:ext uri="{BB962C8B-B14F-4D97-AF65-F5344CB8AC3E}">
        <p14:creationId xmlns:p14="http://schemas.microsoft.com/office/powerpoint/2010/main" val="1355809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B407E7-1E59-4EEF-AB74-F3379333B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0894" y="661176"/>
            <a:ext cx="5950212" cy="5535648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50089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143" y="340894"/>
            <a:ext cx="1721224" cy="1721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33" y="297705"/>
            <a:ext cx="1242071" cy="12904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71FB47-C6EA-40EE-92C5-0139822748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26" t="9853" r="7799" b="9431"/>
          <a:stretch/>
        </p:blipFill>
        <p:spPr>
          <a:xfrm>
            <a:off x="1172271" y="2799184"/>
            <a:ext cx="3339968" cy="31763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CBAEDA-9E18-4B2D-AF8B-2C2146F9CB85}"/>
              </a:ext>
            </a:extLst>
          </p:cNvPr>
          <p:cNvSpPr txBox="1"/>
          <p:nvPr/>
        </p:nvSpPr>
        <p:spPr>
          <a:xfrm>
            <a:off x="1773880" y="4132183"/>
            <a:ext cx="2136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1C10CF-6130-4D2E-A9C9-45CE1DAFA3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26" t="9853" r="7799" b="9431"/>
          <a:stretch/>
        </p:blipFill>
        <p:spPr>
          <a:xfrm>
            <a:off x="8391623" y="3340769"/>
            <a:ext cx="3339968" cy="31763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5EE398-E8D4-492C-8529-89D851571C6F}"/>
              </a:ext>
            </a:extLst>
          </p:cNvPr>
          <p:cNvSpPr txBox="1"/>
          <p:nvPr/>
        </p:nvSpPr>
        <p:spPr>
          <a:xfrm>
            <a:off x="9201955" y="4707556"/>
            <a:ext cx="16447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4C8891-F0C4-449E-ACD6-DF7705E909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7626" t="9853" r="7799" b="9431"/>
          <a:stretch/>
        </p:blipFill>
        <p:spPr>
          <a:xfrm>
            <a:off x="4877092" y="297705"/>
            <a:ext cx="3339968" cy="31763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4580EF-7A4E-456B-9096-19E82C65292B}"/>
              </a:ext>
            </a:extLst>
          </p:cNvPr>
          <p:cNvSpPr txBox="1"/>
          <p:nvPr/>
        </p:nvSpPr>
        <p:spPr>
          <a:xfrm>
            <a:off x="5500812" y="1666965"/>
            <a:ext cx="2224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NONE</a:t>
            </a:r>
          </a:p>
        </p:txBody>
      </p:sp>
      <p:sp>
        <p:nvSpPr>
          <p:cNvPr id="11" name="Callout: Up Arrow 10">
            <a:extLst>
              <a:ext uri="{FF2B5EF4-FFF2-40B4-BE49-F238E27FC236}">
                <a16:creationId xmlns:a16="http://schemas.microsoft.com/office/drawing/2014/main" id="{6D4F9594-2EFD-4795-BE94-DDA5694EDA86}"/>
              </a:ext>
            </a:extLst>
          </p:cNvPr>
          <p:cNvSpPr/>
          <p:nvPr/>
        </p:nvSpPr>
        <p:spPr>
          <a:xfrm>
            <a:off x="4965899" y="3668171"/>
            <a:ext cx="2713864" cy="2521532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96900">
                    <a:prstClr val="white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NOT EVEN ONE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7248DD-DFCC-40AF-BBE6-CD0579E12F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33" t="12190" r="7384" b="14496"/>
          <a:stretch/>
        </p:blipFill>
        <p:spPr>
          <a:xfrm>
            <a:off x="4990217" y="1481959"/>
            <a:ext cx="3071217" cy="173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7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0D39FD-8DEE-46D9-9041-6B4BABE43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150" y="520956"/>
            <a:ext cx="6675699" cy="5816088"/>
          </a:xfrm>
          <a:prstGeom prst="rect">
            <a:avLst/>
          </a:prstGeom>
          <a:effectLst>
            <a:glow rad="533400">
              <a:schemeClr val="accent4">
                <a:satMod val="175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A02FB5-B3D5-496C-8549-853FE020A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0893" y="749300"/>
            <a:ext cx="5855488" cy="5447524"/>
          </a:xfrm>
          <a:prstGeom prst="rect">
            <a:avLst/>
          </a:prstGeom>
          <a:effectLst>
            <a:glow rad="127000">
              <a:srgbClr val="5B9BD5">
                <a:alpha val="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13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B6DEF8-FF6A-4BE9-BFBD-4CF0063FD69C}"/>
              </a:ext>
            </a:extLst>
          </p:cNvPr>
          <p:cNvPicPr/>
          <p:nvPr/>
        </p:nvPicPr>
        <p:blipFill rotWithShape="1">
          <a:blip r:embed="rId2"/>
          <a:srcRect l="32996" t="26165" r="14183" b="22894"/>
          <a:stretch/>
        </p:blipFill>
        <p:spPr bwMode="auto">
          <a:xfrm>
            <a:off x="3048000" y="1153160"/>
            <a:ext cx="5595620" cy="3924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D750A9-7F83-4150-8F6E-31673D7CF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1281" y="4290851"/>
            <a:ext cx="1243692" cy="12924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319C1D-B915-4D29-92FA-4E9139DE90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67967">
            <a:off x="3647764" y="1726150"/>
            <a:ext cx="1100233" cy="11002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4D090C-1D48-4C7C-837C-F257FA1EC1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0770">
            <a:off x="7240960" y="2631903"/>
            <a:ext cx="1100233" cy="11002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29CD3C-D998-46D7-A80D-377E4283A2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04248">
            <a:off x="5281525" y="3399466"/>
            <a:ext cx="1128569" cy="11285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5D62B2-4693-4440-A55C-B91EDD694A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0770">
            <a:off x="3797811" y="4568735"/>
            <a:ext cx="1100233" cy="11002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1E4C01-C755-4A50-8A8F-C68A413F13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67253">
            <a:off x="7761760" y="2963159"/>
            <a:ext cx="1128569" cy="11285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77BE0B-8C4C-4157-9C9B-E178EAE81A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91564">
            <a:off x="6881680" y="4963155"/>
            <a:ext cx="1128569" cy="11285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05D0AE-D8D9-4ACE-A828-5A4FA35368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34677">
            <a:off x="6298943" y="5349492"/>
            <a:ext cx="1128569" cy="1128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14F729-B6E0-44DE-9E53-21AC72F7A9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69988">
            <a:off x="4213524" y="4327857"/>
            <a:ext cx="1100233" cy="11002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87E8FA-ECD5-47D5-9507-948F48675C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47052">
            <a:off x="5637972" y="5380917"/>
            <a:ext cx="1128569" cy="11285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9CE251-71B1-4A03-86D4-EB85344CE1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0770">
            <a:off x="5877286" y="4137742"/>
            <a:ext cx="1100233" cy="1100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9A1DE7-B74A-4FC8-85E1-6F02AAE69F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89380">
            <a:off x="5088282" y="5185468"/>
            <a:ext cx="1128569" cy="112856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306DA4-43FC-46A3-B8DD-2D9C48B48A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0770">
            <a:off x="4691837" y="3958723"/>
            <a:ext cx="1100233" cy="11002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AB2B82-F04A-4781-ABCE-2C08EAE3EA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29292">
            <a:off x="4373778" y="4914623"/>
            <a:ext cx="1128569" cy="11285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2F7972-E47D-41E8-9DB7-2CBAA623F7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0770">
            <a:off x="6962237" y="4151573"/>
            <a:ext cx="1100233" cy="11002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ACE0052-A123-45CF-B222-8D22756036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97848">
            <a:off x="4894871" y="4520090"/>
            <a:ext cx="1128569" cy="112856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F24A123-D59B-47F8-95CC-01673BBE68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0770">
            <a:off x="3571266" y="4041506"/>
            <a:ext cx="1100233" cy="11002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A8C9A0-A047-48AB-B70A-F611B13843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04248">
            <a:off x="5307077" y="3952595"/>
            <a:ext cx="1128569" cy="11285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4DC6282-9C15-4822-B8AF-A4AF7EE403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97848">
            <a:off x="5399060" y="4738403"/>
            <a:ext cx="1128569" cy="11285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C45B6AF-2A05-499A-BE24-F632D6A178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19927">
            <a:off x="6504820" y="4701799"/>
            <a:ext cx="1128569" cy="11285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D711E7-B1E7-475A-A86C-09A4E98718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90028">
            <a:off x="5960219" y="4813321"/>
            <a:ext cx="1128569" cy="112856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50D13EA-365F-4548-8777-61C6B55A56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90770">
            <a:off x="4319613" y="2273518"/>
            <a:ext cx="1100233" cy="110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296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637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757265-5AD9-448C-BC8C-2088DB57669B}"/>
              </a:ext>
            </a:extLst>
          </p:cNvPr>
          <p:cNvSpPr txBox="1"/>
          <p:nvPr/>
        </p:nvSpPr>
        <p:spPr>
          <a:xfrm>
            <a:off x="666951" y="1533582"/>
            <a:ext cx="11878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QUANTITY               IS USUALLY </a:t>
            </a: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COUNTABLE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744A36-69CB-45D0-9585-F366E603CF27}"/>
              </a:ext>
            </a:extLst>
          </p:cNvPr>
          <p:cNvSpPr txBox="1"/>
          <p:nvPr/>
        </p:nvSpPr>
        <p:spPr>
          <a:xfrm>
            <a:off x="169277" y="4013203"/>
            <a:ext cx="11619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AMOUNT            IS USUALLY </a:t>
            </a: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UNCOUNTABLE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2F16A791-E73B-4657-9AA2-DB9340C84E42}"/>
              </a:ext>
            </a:extLst>
          </p:cNvPr>
          <p:cNvSpPr/>
          <p:nvPr/>
        </p:nvSpPr>
        <p:spPr>
          <a:xfrm>
            <a:off x="3866199" y="1709382"/>
            <a:ext cx="1260629" cy="4793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0050ACD-87DE-4ACF-8EE9-0967A523C39C}"/>
              </a:ext>
            </a:extLst>
          </p:cNvPr>
          <p:cNvSpPr/>
          <p:nvPr/>
        </p:nvSpPr>
        <p:spPr>
          <a:xfrm>
            <a:off x="3339987" y="4189003"/>
            <a:ext cx="1260629" cy="4793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 Equal 5">
            <a:extLst>
              <a:ext uri="{FF2B5EF4-FFF2-40B4-BE49-F238E27FC236}">
                <a16:creationId xmlns:a16="http://schemas.microsoft.com/office/drawing/2014/main" id="{500AD7B2-6970-4BC4-A734-90947E265C45}"/>
              </a:ext>
            </a:extLst>
          </p:cNvPr>
          <p:cNvSpPr/>
          <p:nvPr/>
        </p:nvSpPr>
        <p:spPr>
          <a:xfrm>
            <a:off x="11057926" y="6163734"/>
            <a:ext cx="731132" cy="507999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C6C696-DAC7-4045-94BA-CD7B840280D6}"/>
              </a:ext>
            </a:extLst>
          </p:cNvPr>
          <p:cNvSpPr txBox="1"/>
          <p:nvPr/>
        </p:nvSpPr>
        <p:spPr>
          <a:xfrm>
            <a:off x="5003320" y="5148618"/>
            <a:ext cx="25534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BUT…</a:t>
            </a:r>
          </a:p>
        </p:txBody>
      </p:sp>
      <p:sp>
        <p:nvSpPr>
          <p:cNvPr id="8" name="Not Equal 7">
            <a:extLst>
              <a:ext uri="{FF2B5EF4-FFF2-40B4-BE49-F238E27FC236}">
                <a16:creationId xmlns:a16="http://schemas.microsoft.com/office/drawing/2014/main" id="{5407BCDB-452E-4454-9451-B35CCC70B389}"/>
              </a:ext>
            </a:extLst>
          </p:cNvPr>
          <p:cNvSpPr/>
          <p:nvPr/>
        </p:nvSpPr>
        <p:spPr>
          <a:xfrm>
            <a:off x="9583947" y="5748782"/>
            <a:ext cx="1362974" cy="744042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14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 animBg="1"/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ot Equal 5">
            <a:extLst>
              <a:ext uri="{FF2B5EF4-FFF2-40B4-BE49-F238E27FC236}">
                <a16:creationId xmlns:a16="http://schemas.microsoft.com/office/drawing/2014/main" id="{500AD7B2-6970-4BC4-A734-90947E265C45}"/>
              </a:ext>
            </a:extLst>
          </p:cNvPr>
          <p:cNvSpPr/>
          <p:nvPr/>
        </p:nvSpPr>
        <p:spPr>
          <a:xfrm>
            <a:off x="11057926" y="6187441"/>
            <a:ext cx="731132" cy="507999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1373CE-E0A9-4A86-8D39-88EBF2AA47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194" b="11062"/>
          <a:stretch/>
        </p:blipFill>
        <p:spPr>
          <a:xfrm>
            <a:off x="2022923" y="1910959"/>
            <a:ext cx="8146154" cy="4728874"/>
          </a:xfrm>
          <a:prstGeom prst="rect">
            <a:avLst/>
          </a:prstGeom>
        </p:spPr>
      </p:pic>
      <p:sp>
        <p:nvSpPr>
          <p:cNvPr id="14" name="Star: 32 Points 13">
            <a:extLst>
              <a:ext uri="{FF2B5EF4-FFF2-40B4-BE49-F238E27FC236}">
                <a16:creationId xmlns:a16="http://schemas.microsoft.com/office/drawing/2014/main" id="{0838C34D-5B64-4CF1-8EE3-D0B85E40916B}"/>
              </a:ext>
            </a:extLst>
          </p:cNvPr>
          <p:cNvSpPr/>
          <p:nvPr/>
        </p:nvSpPr>
        <p:spPr>
          <a:xfrm>
            <a:off x="4536016" y="3077362"/>
            <a:ext cx="3119968" cy="2605738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PEOPLE OFTEN USE EITHER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CEAF02C0-A2D4-46DD-B6CE-D6D654A0614B}"/>
              </a:ext>
            </a:extLst>
          </p:cNvPr>
          <p:cNvSpPr/>
          <p:nvPr/>
        </p:nvSpPr>
        <p:spPr>
          <a:xfrm>
            <a:off x="5714999" y="1910959"/>
            <a:ext cx="762000" cy="1215540"/>
          </a:xfrm>
          <a:prstGeom prst="downArrow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524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Not Equal 2">
            <a:extLst>
              <a:ext uri="{FF2B5EF4-FFF2-40B4-BE49-F238E27FC236}">
                <a16:creationId xmlns:a16="http://schemas.microsoft.com/office/drawing/2014/main" id="{B63CFD90-2A2C-4069-9DC8-9B275E1DC543}"/>
              </a:ext>
            </a:extLst>
          </p:cNvPr>
          <p:cNvSpPr/>
          <p:nvPr/>
        </p:nvSpPr>
        <p:spPr>
          <a:xfrm>
            <a:off x="10456333" y="5781040"/>
            <a:ext cx="1016000" cy="711200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AAC53B-9074-4E17-B42E-C11CB32A5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6465" y="3126499"/>
            <a:ext cx="4279763" cy="21398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14900D-09C3-4FB7-B56E-6D6556DB18D0}"/>
              </a:ext>
            </a:extLst>
          </p:cNvPr>
          <p:cNvSpPr txBox="1"/>
          <p:nvPr/>
        </p:nvSpPr>
        <p:spPr>
          <a:xfrm>
            <a:off x="3226644" y="319842"/>
            <a:ext cx="57387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PLEASE NOTE!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EVERYDAY CONVERSATIONS THERE IS OFTEN PERSONAL CHOICE</a:t>
            </a:r>
          </a:p>
        </p:txBody>
      </p:sp>
    </p:spTree>
    <p:extLst>
      <p:ext uri="{BB962C8B-B14F-4D97-AF65-F5344CB8AC3E}">
        <p14:creationId xmlns:p14="http://schemas.microsoft.com/office/powerpoint/2010/main" val="300360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1" nodeType="click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BD39D9B-162D-450E-95C6-47CB379EDF40}"/>
              </a:ext>
            </a:extLst>
          </p:cNvPr>
          <p:cNvSpPr/>
          <p:nvPr/>
        </p:nvSpPr>
        <p:spPr>
          <a:xfrm>
            <a:off x="2331720" y="674400"/>
            <a:ext cx="752856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FOLLOWING EXAMPLES SHOW THE DIFFERENCE BETWEEN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7366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COUNTABLE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698500">
                    <a:srgbClr val="FFFF00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UNCOUNTABLE</a:t>
            </a: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NOUNS </a:t>
            </a:r>
          </a:p>
        </p:txBody>
      </p:sp>
    </p:spTree>
    <p:extLst>
      <p:ext uri="{BB962C8B-B14F-4D97-AF65-F5344CB8AC3E}">
        <p14:creationId xmlns:p14="http://schemas.microsoft.com/office/powerpoint/2010/main" val="3823588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851CE1-31C8-4B25-9040-395CB6956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600" y="775777"/>
            <a:ext cx="3378926" cy="23335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3486C4-7435-42B4-8F04-C2E43EFF2BC8}"/>
              </a:ext>
            </a:extLst>
          </p:cNvPr>
          <p:cNvSpPr txBox="1"/>
          <p:nvPr/>
        </p:nvSpPr>
        <p:spPr>
          <a:xfrm>
            <a:off x="4395313" y="105991"/>
            <a:ext cx="3378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EXAMPLES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573214-9272-4042-8396-373611F1E6C0}"/>
              </a:ext>
            </a:extLst>
          </p:cNvPr>
          <p:cNvSpPr/>
          <p:nvPr/>
        </p:nvSpPr>
        <p:spPr>
          <a:xfrm>
            <a:off x="1319101" y="1550585"/>
            <a:ext cx="9553798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1" dirty="0"/>
              <a:t>What is a                          Noun?</a:t>
            </a:r>
          </a:p>
          <a:p>
            <a:pPr algn="ctr"/>
            <a:endParaRPr lang="en-GB" sz="4800" b="1" dirty="0"/>
          </a:p>
          <a:p>
            <a:pPr algn="ctr"/>
            <a:r>
              <a:rPr lang="en-GB" sz="3600" b="1" dirty="0"/>
              <a:t>Anything that can be counted, singular or plural : </a:t>
            </a:r>
          </a:p>
          <a:p>
            <a:pPr algn="ctr"/>
            <a:endParaRPr lang="en-GB" sz="800" b="1" dirty="0"/>
          </a:p>
          <a:p>
            <a:pPr algn="ctr"/>
            <a:r>
              <a:rPr lang="en-GB" sz="3600" b="1" dirty="0"/>
              <a:t>a person, a car, a few apples, lots of books</a:t>
            </a:r>
          </a:p>
          <a:p>
            <a:pPr algn="ctr"/>
            <a:endParaRPr lang="en-GB" sz="900" b="1" dirty="0"/>
          </a:p>
          <a:p>
            <a:pPr algn="ctr"/>
            <a:r>
              <a:rPr lang="en-GB" sz="3700" b="1" dirty="0">
                <a:ln>
                  <a:solidFill>
                    <a:sysClr val="windowText" lastClr="000000"/>
                  </a:solidFill>
                </a:ln>
              </a:rPr>
              <a:t>Your </a:t>
            </a:r>
            <a:r>
              <a:rPr lang="en-GB" sz="37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</a:rPr>
              <a:t>glass</a:t>
            </a:r>
            <a:r>
              <a:rPr lang="en-GB" sz="3700" b="1" dirty="0">
                <a:ln>
                  <a:solidFill>
                    <a:sysClr val="windowText" lastClr="000000"/>
                  </a:solidFill>
                </a:ln>
              </a:rPr>
              <a:t> is on the table.</a:t>
            </a:r>
          </a:p>
          <a:p>
            <a:pPr algn="ctr"/>
            <a:r>
              <a:rPr lang="en-GB" sz="3700" b="1" dirty="0">
                <a:ln>
                  <a:solidFill>
                    <a:sysClr val="windowText" lastClr="000000"/>
                  </a:solidFill>
                </a:ln>
              </a:rPr>
              <a:t>How many </a:t>
            </a:r>
            <a:r>
              <a:rPr lang="en-GB" sz="37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</a:rPr>
              <a:t>people</a:t>
            </a:r>
            <a:r>
              <a:rPr lang="en-GB" sz="3700" b="1" dirty="0">
                <a:ln>
                  <a:solidFill>
                    <a:sysClr val="windowText" lastClr="000000"/>
                  </a:solidFill>
                </a:ln>
              </a:rPr>
              <a:t> are in the room?</a:t>
            </a:r>
          </a:p>
          <a:p>
            <a:pPr algn="ctr"/>
            <a:r>
              <a:rPr lang="en-GB" sz="3700" b="1" dirty="0">
                <a:ln>
                  <a:solidFill>
                    <a:sysClr val="windowText" lastClr="000000"/>
                  </a:solidFill>
                </a:ln>
              </a:rPr>
              <a:t>There are  </a:t>
            </a:r>
            <a:r>
              <a:rPr lang="en-GB" sz="37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</a:rPr>
              <a:t>three ways</a:t>
            </a:r>
            <a:r>
              <a:rPr lang="en-GB" sz="3700" b="1" dirty="0">
                <a:ln>
                  <a:solidFill>
                    <a:sysClr val="windowText" lastClr="000000"/>
                  </a:solidFill>
                </a:ln>
              </a:rPr>
              <a:t> to reach the sea.</a:t>
            </a:r>
          </a:p>
          <a:p>
            <a:pPr algn="ctr"/>
            <a:r>
              <a:rPr lang="en-GB" sz="3700" b="1" dirty="0">
                <a:ln>
                  <a:solidFill>
                    <a:sysClr val="windowText" lastClr="000000"/>
                  </a:solidFill>
                </a:ln>
              </a:rPr>
              <a:t>There’s </a:t>
            </a:r>
            <a:r>
              <a:rPr lang="en-GB" sz="37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</a:rPr>
              <a:t>one</a:t>
            </a:r>
            <a:r>
              <a:rPr lang="en-GB" sz="3700" b="1" dirty="0">
                <a:ln>
                  <a:solidFill>
                    <a:sysClr val="windowText" lastClr="000000"/>
                  </a:solidFill>
                </a:ln>
              </a:rPr>
              <a:t> interesting old </a:t>
            </a:r>
            <a:r>
              <a:rPr lang="en-GB" sz="37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</a:rPr>
              <a:t>tree</a:t>
            </a:r>
            <a:r>
              <a:rPr lang="en-GB" sz="3700" b="1" dirty="0">
                <a:ln>
                  <a:solidFill>
                    <a:sysClr val="windowText" lastClr="000000"/>
                  </a:solidFill>
                </a:ln>
              </a:rPr>
              <a:t> in my garden.</a:t>
            </a:r>
          </a:p>
        </p:txBody>
      </p:sp>
      <p:sp>
        <p:nvSpPr>
          <p:cNvPr id="8" name="Not Equal 7">
            <a:extLst>
              <a:ext uri="{FF2B5EF4-FFF2-40B4-BE49-F238E27FC236}">
                <a16:creationId xmlns:a16="http://schemas.microsoft.com/office/drawing/2014/main" id="{162B9D81-2705-4144-9C8F-125984372ACE}"/>
              </a:ext>
            </a:extLst>
          </p:cNvPr>
          <p:cNvSpPr/>
          <p:nvPr/>
        </p:nvSpPr>
        <p:spPr>
          <a:xfrm>
            <a:off x="441960" y="921688"/>
            <a:ext cx="1312001" cy="1349072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66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3486C4-7435-42B4-8F04-C2E43EFF2BC8}"/>
              </a:ext>
            </a:extLst>
          </p:cNvPr>
          <p:cNvSpPr txBox="1"/>
          <p:nvPr/>
        </p:nvSpPr>
        <p:spPr>
          <a:xfrm>
            <a:off x="4395313" y="105991"/>
            <a:ext cx="3378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 EXAMPLES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5573214-9272-4042-8396-373611F1E6C0}"/>
              </a:ext>
            </a:extLst>
          </p:cNvPr>
          <p:cNvSpPr/>
          <p:nvPr/>
        </p:nvSpPr>
        <p:spPr>
          <a:xfrm>
            <a:off x="1912620" y="1396697"/>
            <a:ext cx="849665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/>
              <a:t>                            </a:t>
            </a:r>
            <a:r>
              <a:rPr lang="en-GB" sz="3600" b="1" dirty="0"/>
              <a:t>Noun Examples</a:t>
            </a:r>
          </a:p>
          <a:p>
            <a:pPr algn="ctr"/>
            <a:endParaRPr lang="en-GB" sz="5400" b="1" dirty="0"/>
          </a:p>
          <a:p>
            <a:pPr algn="ctr"/>
            <a:r>
              <a:rPr lang="en-GB" sz="2800" b="1" dirty="0">
                <a:solidFill>
                  <a:srgbClr val="FF0000"/>
                </a:solidFill>
              </a:rPr>
              <a:t>Plural verbs </a:t>
            </a:r>
            <a:r>
              <a:rPr lang="en-GB" sz="2800" dirty="0"/>
              <a:t>are often used with </a:t>
            </a:r>
            <a:r>
              <a:rPr lang="en-GB" sz="2800" b="1" dirty="0">
                <a:solidFill>
                  <a:srgbClr val="FF0000"/>
                </a:solidFill>
              </a:rPr>
              <a:t>countable nouns</a:t>
            </a:r>
          </a:p>
          <a:p>
            <a:endParaRPr lang="en-GB" sz="800" dirty="0"/>
          </a:p>
          <a:p>
            <a:pPr algn="ctr"/>
            <a:r>
              <a:rPr lang="en-GB" sz="3600" b="1" dirty="0"/>
              <a:t>There </a:t>
            </a:r>
            <a:r>
              <a:rPr lang="en-GB" sz="3600" b="1" dirty="0">
                <a:solidFill>
                  <a:srgbClr val="FF0000"/>
                </a:solidFill>
              </a:rPr>
              <a:t>are</a:t>
            </a:r>
            <a:r>
              <a:rPr lang="en-GB" sz="3600" b="1" dirty="0"/>
              <a:t> hundreds of </a:t>
            </a:r>
            <a:r>
              <a:rPr lang="en-GB" sz="3600" b="1" dirty="0">
                <a:solidFill>
                  <a:srgbClr val="FF0000"/>
                </a:solidFill>
              </a:rPr>
              <a:t>flowers</a:t>
            </a:r>
            <a:r>
              <a:rPr lang="en-GB" sz="3600" b="1" dirty="0"/>
              <a:t> in the wood</a:t>
            </a:r>
            <a:r>
              <a:rPr lang="en-GB" sz="3600" dirty="0"/>
              <a:t>.</a:t>
            </a:r>
          </a:p>
          <a:p>
            <a:pPr algn="ctr"/>
            <a:r>
              <a:rPr lang="en-GB" sz="3600" b="1" dirty="0"/>
              <a:t>Do you </a:t>
            </a:r>
            <a:r>
              <a:rPr lang="en-GB" sz="3600" b="1" dirty="0">
                <a:solidFill>
                  <a:srgbClr val="FF0000"/>
                </a:solidFill>
              </a:rPr>
              <a:t>have</a:t>
            </a:r>
            <a:r>
              <a:rPr lang="en-GB" sz="3600" dirty="0"/>
              <a:t> </a:t>
            </a:r>
            <a:r>
              <a:rPr lang="en-GB" sz="3600" b="1" dirty="0">
                <a:solidFill>
                  <a:srgbClr val="FF0000"/>
                </a:solidFill>
              </a:rPr>
              <a:t>horses </a:t>
            </a:r>
            <a:r>
              <a:rPr lang="en-GB" sz="3600" b="1" dirty="0"/>
              <a:t>on your farm</a:t>
            </a:r>
            <a:r>
              <a:rPr lang="en-GB" sz="3600" dirty="0"/>
              <a:t>?</a:t>
            </a:r>
          </a:p>
          <a:p>
            <a:pPr algn="ctr"/>
            <a:r>
              <a:rPr lang="en-GB" sz="3600" b="1" dirty="0"/>
              <a:t>We</a:t>
            </a:r>
            <a:r>
              <a:rPr lang="en-GB" sz="3600" b="1" dirty="0">
                <a:solidFill>
                  <a:srgbClr val="FF0000"/>
                </a:solidFill>
              </a:rPr>
              <a:t> need </a:t>
            </a:r>
            <a:r>
              <a:rPr lang="en-GB" sz="3600" b="1" dirty="0"/>
              <a:t>to get correct </a:t>
            </a:r>
            <a:r>
              <a:rPr lang="en-GB" sz="3600" b="1" dirty="0">
                <a:solidFill>
                  <a:srgbClr val="FF0000"/>
                </a:solidFill>
              </a:rPr>
              <a:t>facts</a:t>
            </a:r>
          </a:p>
          <a:p>
            <a:pPr algn="ctr"/>
            <a:r>
              <a:rPr lang="en-GB" sz="3600" b="1" dirty="0"/>
              <a:t>There </a:t>
            </a:r>
            <a:r>
              <a:rPr lang="en-GB" sz="3600" b="1" dirty="0">
                <a:solidFill>
                  <a:srgbClr val="FF0000"/>
                </a:solidFill>
              </a:rPr>
              <a:t>are</a:t>
            </a:r>
            <a:r>
              <a:rPr lang="en-GB" sz="3600" b="1" dirty="0"/>
              <a:t> interesting </a:t>
            </a:r>
            <a:r>
              <a:rPr lang="en-GB" sz="3600" b="1" dirty="0">
                <a:solidFill>
                  <a:srgbClr val="FF0000"/>
                </a:solidFill>
              </a:rPr>
              <a:t>books</a:t>
            </a:r>
            <a:r>
              <a:rPr lang="en-GB" sz="3600" b="1" dirty="0"/>
              <a:t> in the library</a:t>
            </a:r>
            <a:endParaRPr lang="en-GB" sz="3600" b="1" dirty="0">
              <a:solidFill>
                <a:srgbClr val="FF0000"/>
              </a:solidFill>
            </a:endParaRPr>
          </a:p>
          <a:p>
            <a:pPr algn="ctr"/>
            <a:r>
              <a:rPr lang="en-GB" sz="3600" b="1" dirty="0"/>
              <a:t>We must </a:t>
            </a:r>
            <a:r>
              <a:rPr lang="en-GB" sz="3600" b="1" dirty="0">
                <a:solidFill>
                  <a:srgbClr val="FF0000"/>
                </a:solidFill>
              </a:rPr>
              <a:t>buy</a:t>
            </a:r>
            <a:r>
              <a:rPr lang="en-GB" sz="3600" b="1" dirty="0"/>
              <a:t> new </a:t>
            </a:r>
            <a:r>
              <a:rPr lang="en-GB" sz="3600" b="1" dirty="0">
                <a:solidFill>
                  <a:srgbClr val="FF0000"/>
                </a:solidFill>
              </a:rPr>
              <a:t>shoes</a:t>
            </a:r>
          </a:p>
          <a:p>
            <a:pPr algn="ctr"/>
            <a:r>
              <a:rPr lang="en-GB" sz="3600" b="1" dirty="0"/>
              <a:t>People often </a:t>
            </a:r>
            <a:r>
              <a:rPr lang="en-GB" sz="3600" b="1" dirty="0">
                <a:solidFill>
                  <a:srgbClr val="FF0000"/>
                </a:solidFill>
              </a:rPr>
              <a:t>run</a:t>
            </a:r>
            <a:r>
              <a:rPr lang="en-GB" sz="3600" b="1" dirty="0"/>
              <a:t> </a:t>
            </a:r>
            <a:r>
              <a:rPr lang="en-GB" sz="3600" b="1" dirty="0">
                <a:solidFill>
                  <a:srgbClr val="FF0000"/>
                </a:solidFill>
              </a:rPr>
              <a:t>marathons</a:t>
            </a:r>
          </a:p>
        </p:txBody>
      </p:sp>
      <p:sp>
        <p:nvSpPr>
          <p:cNvPr id="5" name="Not Equal 4">
            <a:extLst>
              <a:ext uri="{FF2B5EF4-FFF2-40B4-BE49-F238E27FC236}">
                <a16:creationId xmlns:a16="http://schemas.microsoft.com/office/drawing/2014/main" id="{8D519B04-DB87-4CD2-A61C-F6811B188B38}"/>
              </a:ext>
            </a:extLst>
          </p:cNvPr>
          <p:cNvSpPr/>
          <p:nvPr/>
        </p:nvSpPr>
        <p:spPr>
          <a:xfrm>
            <a:off x="255986" y="1889760"/>
            <a:ext cx="826054" cy="579120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76BB8A-41D1-46FD-AFBA-C26DC6B69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352" y="752322"/>
            <a:ext cx="3191906" cy="215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7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1710</TotalTime>
  <Words>923</Words>
  <Application>Microsoft Office PowerPoint</Application>
  <PresentationFormat>Widescreen</PresentationFormat>
  <Paragraphs>217</Paragraphs>
  <Slides>47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Calibri</vt:lpstr>
      <vt:lpstr>Calibri Light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148</cp:revision>
  <dcterms:created xsi:type="dcterms:W3CDTF">2018-02-24T20:00:00Z</dcterms:created>
  <dcterms:modified xsi:type="dcterms:W3CDTF">2019-05-22T15:28:36Z</dcterms:modified>
</cp:coreProperties>
</file>