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png&amp;ehk=dbm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  <p:sldId id="280" r:id="rId4"/>
    <p:sldId id="266" r:id="rId5"/>
    <p:sldId id="258" r:id="rId6"/>
    <p:sldId id="261" r:id="rId7"/>
    <p:sldId id="275" r:id="rId8"/>
    <p:sldId id="271" r:id="rId9"/>
    <p:sldId id="274" r:id="rId10"/>
    <p:sldId id="264" r:id="rId11"/>
    <p:sldId id="269" r:id="rId12"/>
    <p:sldId id="263" r:id="rId13"/>
    <p:sldId id="270" r:id="rId14"/>
    <p:sldId id="267" r:id="rId15"/>
    <p:sldId id="279" r:id="rId16"/>
    <p:sldId id="281" r:id="rId17"/>
    <p:sldId id="28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210" autoAdjust="0"/>
    <p:restoredTop sz="94660"/>
  </p:normalViewPr>
  <p:slideViewPr>
    <p:cSldViewPr snapToGrid="0">
      <p:cViewPr varScale="1">
        <p:scale>
          <a:sx n="52" d="100"/>
          <a:sy n="52" d="100"/>
        </p:scale>
        <p:origin x="72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CA2F-DC30-42C3-83C8-23A52D4BF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4945A1-6B75-4EBC-99C5-091EC6210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B819D-39A1-4493-B4C7-8A5CABE52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DC51-C73B-49D2-A67C-C095A313FE07}" type="datetimeFigureOut">
              <a:rPr lang="en-GB" smtClean="0"/>
              <a:t>19/08/2017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E6607-056A-4BB6-AF38-283129C06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E9569-CA11-430A-85B6-B31FD4548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3B84-F6AA-4C1E-90F2-809834975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798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16562-4B5E-4594-BB95-D2C7D822B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E68A78-161F-47AF-BE68-C91C90B0A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A7273-ECA0-402A-B4A4-D62DC68D1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DC51-C73B-49D2-A67C-C095A313FE07}" type="datetimeFigureOut">
              <a:rPr lang="en-GB" smtClean="0"/>
              <a:t>19/08/2017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96B8E-E1E8-4CC0-AFA0-44CECB0B6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DDD44-9761-4AE6-8E02-5F714858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3B84-F6AA-4C1E-90F2-809834975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83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56AE18-CAE0-4A51-A730-A3736583C8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2DC53B-6B00-4D22-8437-F3DDD20D4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710BE-221D-431D-8181-891699BD1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DC51-C73B-49D2-A67C-C095A313FE07}" type="datetimeFigureOut">
              <a:rPr lang="en-GB" smtClean="0"/>
              <a:t>19/08/2017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8EBD7-3AAC-4958-9BF6-822CA19FB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DC6B9-B09B-43BE-829A-D819BB773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3B84-F6AA-4C1E-90F2-809834975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279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19/08/2017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8330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19/08/2017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29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19/08/2017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9198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19/08/2017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4928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19/08/2017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944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19/08/2017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2011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19/08/2017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695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19/08/2017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656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B7F0B-2AB1-4269-9525-60C9F4899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D26C8-DA9C-4EDE-AC6E-54676E99C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4D2FD-0369-4FC5-BA62-3DE7C36EE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DC51-C73B-49D2-A67C-C095A313FE07}" type="datetimeFigureOut">
              <a:rPr lang="en-GB" smtClean="0"/>
              <a:t>19/08/2017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98D32-FD87-49E3-8BFE-BD15FC72B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9D09B-CA9E-43F7-A8C2-33A60B868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3B84-F6AA-4C1E-90F2-809834975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5942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19/08/2017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1645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19/08/2017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220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4BB0-5A5C-4016-99F8-450242BC6078}" type="datetimeFigureOut">
              <a:rPr lang="en-GB" smtClean="0"/>
              <a:t>19/08/2017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4331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907CA-8FC7-4DC1-8C3B-5DC95E8F5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92AC9-AD01-4153-91E5-F6010CE7F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B3BD0-D44D-4755-B2CF-0735B67B0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DC51-C73B-49D2-A67C-C095A313FE07}" type="datetimeFigureOut">
              <a:rPr lang="en-GB" smtClean="0"/>
              <a:t>19/08/2017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071C7-7A61-46E5-8491-B378AC4EB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7583C-939E-49FE-86D4-DF504AA70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3B84-F6AA-4C1E-90F2-809834975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560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EDF9E-5D14-4025-AA2E-A3C8FB80A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5AA1D-1878-4769-9057-854D26B234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39F020-EAC7-4905-991D-A30C7CD78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3CD59-8D73-42A4-8CD4-0C3751656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DC51-C73B-49D2-A67C-C095A313FE07}" type="datetimeFigureOut">
              <a:rPr lang="en-GB" smtClean="0"/>
              <a:t>19/08/2017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7B3326-5173-4DDC-85A5-B193A2E18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4F07A-2BEC-4627-B166-180612891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3B84-F6AA-4C1E-90F2-809834975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34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28472-B369-42E9-9B3E-3627A13FA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A99EB-877D-45BE-A937-FD43BA0A3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97F4F8-02AB-480F-A4B8-F1C7D90A7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E5F100-C790-4D8E-9626-82C6589E9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24B7BA-747A-4C2F-BB31-6E7C55C1A0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4B135B-B163-4DF7-83D1-C5D3ACB8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DC51-C73B-49D2-A67C-C095A313FE07}" type="datetimeFigureOut">
              <a:rPr lang="en-GB" smtClean="0"/>
              <a:t>19/08/2017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A74245-7117-4765-83DC-711D495D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5377FE-4BD5-4F75-BE39-A815347B0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3B84-F6AA-4C1E-90F2-809834975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238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F4343-3D4E-43A5-84C5-9FEDD3BB6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DB6F0B-C18F-40CD-AAE8-8BCE871BF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DC51-C73B-49D2-A67C-C095A313FE07}" type="datetimeFigureOut">
              <a:rPr lang="en-GB" smtClean="0"/>
              <a:t>19/08/2017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EC9E0E-030E-457C-A337-099CCE0EC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1C7071-9DA7-44F7-9356-F48CB331A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3B84-F6AA-4C1E-90F2-809834975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267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5D7CD9-D4AB-47F8-A58F-2D38BFEE7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DC51-C73B-49D2-A67C-C095A313FE07}" type="datetimeFigureOut">
              <a:rPr lang="en-GB" smtClean="0"/>
              <a:t>19/08/2017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DFC7D2-DADB-4A1E-A58B-8C3F338D5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80E9BC-5390-47E4-8F85-6E0014869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3B84-F6AA-4C1E-90F2-809834975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15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DE11-0AD5-4A57-9251-B7E382FE2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22D91-E16D-437C-8330-1DE6BC675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A28707-C2D6-4E97-BA00-2C4418F9B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E05597-878F-45C7-86EC-A0F28CFB7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DC51-C73B-49D2-A67C-C095A313FE07}" type="datetimeFigureOut">
              <a:rPr lang="en-GB" smtClean="0"/>
              <a:t>19/08/2017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4605D-7753-437A-821B-EAADA3384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6D498-A491-4978-A7CC-9B567B98B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3B84-F6AA-4C1E-90F2-809834975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95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FB258-C368-4928-A081-F55D2CE79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CD374E-1343-4385-910B-F530ABD5C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33D3FD-359E-4F5A-8B83-B65E8D72F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3FE2B1-82EB-42D6-A6AE-F46156FE5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DC51-C73B-49D2-A67C-C095A313FE07}" type="datetimeFigureOut">
              <a:rPr lang="en-GB" smtClean="0"/>
              <a:t>19/08/2017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E6F400-413F-45FB-B4AB-C919E078B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EA2A7-46EA-4129-AB4E-156E97F66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3B84-F6AA-4C1E-90F2-809834975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11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FB4A8C-F49F-46C3-8AB1-793FA94CB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EE508-207A-4820-93E4-91B0400F4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D5ED9-C870-433C-9118-45C086B3D7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3DC51-C73B-49D2-A67C-C095A313FE07}" type="datetimeFigureOut">
              <a:rPr lang="en-GB" smtClean="0"/>
              <a:t>19/08/2017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03DD5-FD51-4B30-B130-0612B7612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DFD2B-747D-4A36-B243-B63083D50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73B84-F6AA-4C1E-90F2-809834975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77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E4BB0-5A5C-4016-99F8-450242BC6078}" type="datetimeFigureOut">
              <a:rPr lang="en-GB" smtClean="0"/>
              <a:t>19/08/2017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E7690-55CF-4D1E-846E-D38709864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755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wav"/><Relationship Id="rId7" Type="http://schemas.microsoft.com/office/2007/relationships/hdphoto" Target="../media/hdphoto2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2.wav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&amp;ehk=dbm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&amp;ehk=dbm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59D5BE-3A23-44A9-8243-1ED1DB79F4BD}"/>
              </a:ext>
            </a:extLst>
          </p:cNvPr>
          <p:cNvSpPr/>
          <p:nvPr/>
        </p:nvSpPr>
        <p:spPr>
          <a:xfrm>
            <a:off x="4001549" y="1635853"/>
            <a:ext cx="4370664" cy="3682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4F3830-D741-45EF-9FC2-AFCF23672EC8}"/>
              </a:ext>
            </a:extLst>
          </p:cNvPr>
          <p:cNvSpPr/>
          <p:nvPr/>
        </p:nvSpPr>
        <p:spPr>
          <a:xfrm>
            <a:off x="314386" y="1761273"/>
            <a:ext cx="11613949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accent6"/>
                </a:solidFill>
                <a:effectLst>
                  <a:glow rad="1206500">
                    <a:schemeClr val="accent4">
                      <a:satMod val="175000"/>
                    </a:schemeClr>
                  </a:glow>
                </a:effectLst>
              </a:rPr>
              <a:t>OBLIGATION</a:t>
            </a:r>
            <a:endParaRPr lang="en-GB" sz="7200" b="1" dirty="0">
              <a:solidFill>
                <a:prstClr val="black"/>
              </a:solidFill>
              <a:effectLst>
                <a:glow rad="1206500">
                  <a:schemeClr val="accent4">
                    <a:satMod val="175000"/>
                  </a:schemeClr>
                </a:glow>
              </a:effectLst>
            </a:endParaRPr>
          </a:p>
          <a:p>
            <a:pPr algn="ctr"/>
            <a:r>
              <a:rPr lang="en-GB" sz="7200" b="1" dirty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en-GB" sz="8000" b="1" dirty="0">
                <a:ln w="28575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QUESTIONS</a:t>
            </a:r>
            <a:r>
              <a:rPr lang="en-GB" sz="7200" b="1" dirty="0">
                <a:solidFill>
                  <a:prstClr val="black"/>
                </a:solidFill>
              </a:rPr>
              <a:t> </a:t>
            </a:r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AND</a:t>
            </a:r>
            <a:r>
              <a:rPr lang="en-GB" sz="7200" b="1" dirty="0">
                <a:solidFill>
                  <a:prstClr val="black"/>
                </a:solidFill>
              </a:rPr>
              <a:t> </a:t>
            </a:r>
            <a:r>
              <a:rPr lang="en-GB" sz="8000" b="1" dirty="0">
                <a:ln w="19050">
                  <a:solidFill>
                    <a:sysClr val="windowText" lastClr="000000"/>
                  </a:solidFill>
                </a:ln>
              </a:rPr>
              <a:t>NEGATIVES</a:t>
            </a:r>
          </a:p>
        </p:txBody>
      </p:sp>
    </p:spTree>
    <p:extLst>
      <p:ext uri="{BB962C8B-B14F-4D97-AF65-F5344CB8AC3E}">
        <p14:creationId xmlns:p14="http://schemas.microsoft.com/office/powerpoint/2010/main" val="486136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1169" y="4536561"/>
            <a:ext cx="99845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TYPICAL DIALOGUE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776" y="753840"/>
            <a:ext cx="4167147" cy="21703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0" y="2554897"/>
            <a:ext cx="1004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572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AD90A3-F924-4B85-AC38-EC0DAAF23FB3}"/>
              </a:ext>
            </a:extLst>
          </p:cNvPr>
          <p:cNvSpPr txBox="1"/>
          <p:nvPr/>
        </p:nvSpPr>
        <p:spPr>
          <a:xfrm>
            <a:off x="816528" y="1631517"/>
            <a:ext cx="113754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/>
              <a:t>Sarah: You 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must</a:t>
            </a:r>
            <a:r>
              <a:rPr lang="en-GB" sz="3000" b="1" dirty="0"/>
              <a:t> help arrange the holiday.</a:t>
            </a:r>
          </a:p>
          <a:p>
            <a:endParaRPr lang="en-GB" sz="800" b="1" dirty="0"/>
          </a:p>
          <a:p>
            <a:r>
              <a:rPr lang="en-GB" sz="3000" b="1" dirty="0"/>
              <a:t>Bob: We 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mustn’t</a:t>
            </a:r>
            <a:r>
              <a:rPr lang="en-GB" sz="3000" b="1" dirty="0"/>
              <a:t> do it too late, advance booking is best.</a:t>
            </a:r>
          </a:p>
          <a:p>
            <a:endParaRPr lang="en-GB" sz="800" b="1" dirty="0"/>
          </a:p>
          <a:p>
            <a:r>
              <a:rPr lang="en-GB" sz="3000" b="1" dirty="0">
                <a:solidFill>
                  <a:prstClr val="black"/>
                </a:solidFill>
              </a:rPr>
              <a:t>Sarah: </a:t>
            </a:r>
            <a:r>
              <a:rPr lang="en-GB" sz="3000" b="1" dirty="0"/>
              <a:t>Yes and we </a:t>
            </a:r>
            <a:r>
              <a:rPr lang="en-GB" sz="3000" b="1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should</a:t>
            </a:r>
            <a:r>
              <a:rPr lang="en-GB" sz="3000" b="1" dirty="0"/>
              <a:t> get a nice hotel which </a:t>
            </a:r>
            <a:r>
              <a:rPr lang="en-GB" sz="3000" b="1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shouldn’t</a:t>
            </a:r>
            <a:r>
              <a:rPr lang="en-GB" sz="3000" b="1" dirty="0"/>
              <a:t> be pricey.</a:t>
            </a:r>
          </a:p>
          <a:p>
            <a:endParaRPr lang="en-GB" sz="800" b="1" dirty="0"/>
          </a:p>
          <a:p>
            <a:r>
              <a:rPr lang="en-GB" sz="3000" b="1" dirty="0">
                <a:solidFill>
                  <a:prstClr val="black"/>
                </a:solidFill>
              </a:rPr>
              <a:t>Bob: </a:t>
            </a:r>
            <a:r>
              <a:rPr lang="en-GB" sz="3000" b="1" dirty="0"/>
              <a:t>We </a:t>
            </a:r>
            <a:r>
              <a:rPr lang="en-GB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don’t have to </a:t>
            </a:r>
            <a:r>
              <a:rPr lang="en-GB" sz="3000" b="1" dirty="0"/>
              <a:t>spend a lot but we </a:t>
            </a:r>
            <a:r>
              <a:rPr lang="en-GB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do have to </a:t>
            </a:r>
            <a:r>
              <a:rPr lang="en-GB" sz="3000" b="1" dirty="0"/>
              <a:t>rent a car.</a:t>
            </a:r>
          </a:p>
          <a:p>
            <a:endParaRPr lang="en-GB" sz="800" b="1" dirty="0"/>
          </a:p>
          <a:p>
            <a:pPr lvl="0"/>
            <a:r>
              <a:rPr lang="en-GB" sz="3000" b="1" dirty="0">
                <a:solidFill>
                  <a:prstClr val="black"/>
                </a:solidFill>
              </a:rPr>
              <a:t>Sarah: We 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rgbClr val="70AD47"/>
                </a:solidFill>
              </a:rPr>
              <a:t>must</a:t>
            </a:r>
            <a:r>
              <a:rPr lang="en-GB" sz="3000" b="1" dirty="0">
                <a:solidFill>
                  <a:prstClr val="black"/>
                </a:solidFill>
              </a:rPr>
              <a:t> really relax, we both </a:t>
            </a:r>
            <a:r>
              <a:rPr lang="en-GB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had to </a:t>
            </a:r>
            <a:r>
              <a:rPr lang="en-GB" sz="3000" b="1" dirty="0">
                <a:solidFill>
                  <a:prstClr val="black"/>
                </a:solidFill>
              </a:rPr>
              <a:t>work very hard this year.</a:t>
            </a:r>
          </a:p>
          <a:p>
            <a:pPr lvl="0"/>
            <a:endParaRPr lang="en-GB" sz="800" b="1" dirty="0">
              <a:solidFill>
                <a:prstClr val="black"/>
              </a:solidFill>
            </a:endParaRPr>
          </a:p>
          <a:p>
            <a:pPr lvl="0"/>
            <a:r>
              <a:rPr lang="en-GB" sz="3000" b="1" dirty="0">
                <a:solidFill>
                  <a:prstClr val="black"/>
                </a:solidFill>
              </a:rPr>
              <a:t>Bob: Let’s just chill out, we </a:t>
            </a:r>
            <a:r>
              <a:rPr lang="en-GB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needn’t</a:t>
            </a:r>
            <a:r>
              <a:rPr lang="en-GB" sz="3000" b="1" dirty="0">
                <a:solidFill>
                  <a:prstClr val="black"/>
                </a:solidFill>
              </a:rPr>
              <a:t> have a hectic time.</a:t>
            </a:r>
          </a:p>
          <a:p>
            <a:pPr lvl="0"/>
            <a:endParaRPr lang="en-GB" sz="800" b="1" dirty="0">
              <a:solidFill>
                <a:prstClr val="black"/>
              </a:solidFill>
            </a:endParaRPr>
          </a:p>
          <a:p>
            <a:pPr lvl="0"/>
            <a:r>
              <a:rPr lang="en-GB" sz="3000" b="1" dirty="0">
                <a:solidFill>
                  <a:prstClr val="black"/>
                </a:solidFill>
              </a:rPr>
              <a:t>Sarah: That’s right, I </a:t>
            </a:r>
            <a:r>
              <a:rPr lang="en-GB" sz="3000" b="1" dirty="0">
                <a:ln w="19050"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must</a:t>
            </a:r>
            <a:r>
              <a:rPr lang="en-GB" sz="3000" b="1" dirty="0">
                <a:solidFill>
                  <a:prstClr val="black"/>
                </a:solidFill>
              </a:rPr>
              <a:t> be refreshed for the next hard months.</a:t>
            </a:r>
          </a:p>
          <a:p>
            <a:pPr lvl="0"/>
            <a:endParaRPr lang="en-GB" sz="800" b="1" dirty="0">
              <a:solidFill>
                <a:prstClr val="black"/>
              </a:solidFill>
            </a:endParaRPr>
          </a:p>
          <a:p>
            <a:pPr lvl="0"/>
            <a:r>
              <a:rPr lang="en-GB" sz="3000" b="1" dirty="0">
                <a:solidFill>
                  <a:prstClr val="black"/>
                </a:solidFill>
              </a:rPr>
              <a:t>Bob: Me too! I </a:t>
            </a:r>
            <a:r>
              <a:rPr lang="en-GB" sz="30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have to </a:t>
            </a:r>
            <a:r>
              <a:rPr lang="en-GB" sz="3000" b="1" dirty="0">
                <a:solidFill>
                  <a:prstClr val="black"/>
                </a:solidFill>
              </a:rPr>
              <a:t>recharge my batteries !</a:t>
            </a:r>
          </a:p>
          <a:p>
            <a:endParaRPr lang="en-GB" sz="3400" b="1" dirty="0"/>
          </a:p>
          <a:p>
            <a:endParaRPr lang="en-GB" sz="34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6F4BDD-E6B5-452D-A689-A0D187715D21}"/>
              </a:ext>
            </a:extLst>
          </p:cNvPr>
          <p:cNvSpPr/>
          <p:nvPr/>
        </p:nvSpPr>
        <p:spPr>
          <a:xfrm>
            <a:off x="3955550" y="267128"/>
            <a:ext cx="44281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</a:rPr>
              <a:t>TYPICAL DIALOGUE</a:t>
            </a:r>
          </a:p>
        </p:txBody>
      </p:sp>
    </p:spTree>
    <p:extLst>
      <p:ext uri="{BB962C8B-B14F-4D97-AF65-F5344CB8AC3E}">
        <p14:creationId xmlns:p14="http://schemas.microsoft.com/office/powerpoint/2010/main" val="108634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14574" y="266278"/>
            <a:ext cx="5698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TYPICAL DIALOGUE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843" y="3808634"/>
            <a:ext cx="9851494" cy="2421224"/>
          </a:xfrm>
          <a:prstGeom prst="rect">
            <a:avLst/>
          </a:prstGeom>
          <a:effectLst>
            <a:glow rad="1905000">
              <a:schemeClr val="accent4">
                <a:satMod val="175000"/>
              </a:schemeClr>
            </a:glow>
          </a:effectLst>
        </p:spPr>
      </p:pic>
      <p:pic>
        <p:nvPicPr>
          <p:cNvPr id="7" name="storyboard introWI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85728" y="530803"/>
            <a:ext cx="653988" cy="7189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7713" y="1158134"/>
            <a:ext cx="1804572" cy="2462997"/>
          </a:xfrm>
          <a:prstGeom prst="rect">
            <a:avLst/>
          </a:prstGeom>
        </p:spPr>
      </p:pic>
      <p:pic>
        <p:nvPicPr>
          <p:cNvPr id="2" name="recharge oba quests">
            <a:hlinkClick r:id="" action="ppaction://media"/>
            <a:extLst>
              <a:ext uri="{FF2B5EF4-FFF2-40B4-BE49-F238E27FC236}">
                <a16:creationId xmlns:a16="http://schemas.microsoft.com/office/drawing/2014/main" id="{F42091B3-C91B-4392-A6A7-C8D08C18126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09522" y="2743886"/>
            <a:ext cx="406400" cy="406400"/>
          </a:xfrm>
          <a:prstGeom prst="rect">
            <a:avLst/>
          </a:prstGeom>
        </p:spPr>
      </p:pic>
      <p:sp>
        <p:nvSpPr>
          <p:cNvPr id="3" name="Not Equal 2">
            <a:extLst>
              <a:ext uri="{FF2B5EF4-FFF2-40B4-BE49-F238E27FC236}">
                <a16:creationId xmlns:a16="http://schemas.microsoft.com/office/drawing/2014/main" id="{300F5B80-140E-4D6E-AF1C-928226E44E22}"/>
              </a:ext>
            </a:extLst>
          </p:cNvPr>
          <p:cNvSpPr/>
          <p:nvPr/>
        </p:nvSpPr>
        <p:spPr>
          <a:xfrm>
            <a:off x="210065" y="6229858"/>
            <a:ext cx="827778" cy="405720"/>
          </a:xfrm>
          <a:prstGeom prst="mathNot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2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3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38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306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AD90A3-F924-4B85-AC38-EC0DAAF23FB3}"/>
              </a:ext>
            </a:extLst>
          </p:cNvPr>
          <p:cNvSpPr txBox="1"/>
          <p:nvPr/>
        </p:nvSpPr>
        <p:spPr>
          <a:xfrm>
            <a:off x="816528" y="1631517"/>
            <a:ext cx="113754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/>
              <a:t>Sarah: You 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must</a:t>
            </a:r>
            <a:r>
              <a:rPr lang="en-GB" sz="3000" b="1" dirty="0"/>
              <a:t> help arrange the holiday.</a:t>
            </a:r>
          </a:p>
          <a:p>
            <a:endParaRPr lang="en-GB" sz="800" b="1" dirty="0"/>
          </a:p>
          <a:p>
            <a:r>
              <a:rPr lang="en-GB" sz="3000" b="1" dirty="0"/>
              <a:t>Bob: We 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mustn’t</a:t>
            </a:r>
            <a:r>
              <a:rPr lang="en-GB" sz="3000" b="1" dirty="0"/>
              <a:t> do it too late, advance booking is best.</a:t>
            </a:r>
          </a:p>
          <a:p>
            <a:endParaRPr lang="en-GB" sz="800" b="1" dirty="0"/>
          </a:p>
          <a:p>
            <a:r>
              <a:rPr lang="en-GB" sz="3000" b="1" dirty="0">
                <a:solidFill>
                  <a:prstClr val="black"/>
                </a:solidFill>
              </a:rPr>
              <a:t>Sarah: </a:t>
            </a:r>
            <a:r>
              <a:rPr lang="en-GB" sz="3000" b="1" dirty="0"/>
              <a:t>Yes and we </a:t>
            </a:r>
            <a:r>
              <a:rPr lang="en-GB" sz="3000" b="1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should</a:t>
            </a:r>
            <a:r>
              <a:rPr lang="en-GB" sz="3000" b="1" dirty="0"/>
              <a:t> get a nice hotel which </a:t>
            </a:r>
            <a:r>
              <a:rPr lang="en-GB" sz="3000" b="1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shouldn’t</a:t>
            </a:r>
            <a:r>
              <a:rPr lang="en-GB" sz="3000" b="1" dirty="0"/>
              <a:t> be pricey.</a:t>
            </a:r>
          </a:p>
          <a:p>
            <a:endParaRPr lang="en-GB" sz="800" b="1" dirty="0"/>
          </a:p>
          <a:p>
            <a:r>
              <a:rPr lang="en-GB" sz="3000" b="1" dirty="0">
                <a:solidFill>
                  <a:prstClr val="black"/>
                </a:solidFill>
              </a:rPr>
              <a:t>Bob: </a:t>
            </a:r>
            <a:r>
              <a:rPr lang="en-GB" sz="3000" b="1" dirty="0"/>
              <a:t>We </a:t>
            </a:r>
            <a:r>
              <a:rPr lang="en-GB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don’t have to </a:t>
            </a:r>
            <a:r>
              <a:rPr lang="en-GB" sz="3000" b="1" dirty="0"/>
              <a:t>spend a lot but we </a:t>
            </a:r>
            <a:r>
              <a:rPr lang="en-GB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do have to </a:t>
            </a:r>
            <a:r>
              <a:rPr lang="en-GB" sz="3000" b="1" dirty="0"/>
              <a:t>rent a car.</a:t>
            </a:r>
          </a:p>
          <a:p>
            <a:endParaRPr lang="en-GB" sz="800" b="1" dirty="0"/>
          </a:p>
          <a:p>
            <a:pPr lvl="0"/>
            <a:r>
              <a:rPr lang="en-GB" sz="3000" b="1" dirty="0">
                <a:solidFill>
                  <a:prstClr val="black"/>
                </a:solidFill>
              </a:rPr>
              <a:t>Sarah: We 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rgbClr val="70AD47"/>
                </a:solidFill>
              </a:rPr>
              <a:t>must</a:t>
            </a:r>
            <a:r>
              <a:rPr lang="en-GB" sz="3000" b="1" dirty="0">
                <a:solidFill>
                  <a:prstClr val="black"/>
                </a:solidFill>
              </a:rPr>
              <a:t> really relax, we both </a:t>
            </a:r>
            <a:r>
              <a:rPr lang="en-GB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had to </a:t>
            </a:r>
            <a:r>
              <a:rPr lang="en-GB" sz="3000" b="1" dirty="0">
                <a:solidFill>
                  <a:prstClr val="black"/>
                </a:solidFill>
              </a:rPr>
              <a:t>work very hard this year.</a:t>
            </a:r>
          </a:p>
          <a:p>
            <a:pPr lvl="0"/>
            <a:endParaRPr lang="en-GB" sz="800" b="1" dirty="0">
              <a:solidFill>
                <a:prstClr val="black"/>
              </a:solidFill>
            </a:endParaRPr>
          </a:p>
          <a:p>
            <a:pPr lvl="0"/>
            <a:r>
              <a:rPr lang="en-GB" sz="3000" b="1" dirty="0">
                <a:solidFill>
                  <a:prstClr val="black"/>
                </a:solidFill>
              </a:rPr>
              <a:t>Bob: Let’s just chill out, we </a:t>
            </a:r>
            <a:r>
              <a:rPr lang="en-GB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needn’t</a:t>
            </a:r>
            <a:r>
              <a:rPr lang="en-GB" sz="3000" b="1" dirty="0">
                <a:solidFill>
                  <a:prstClr val="black"/>
                </a:solidFill>
              </a:rPr>
              <a:t> have a hectic time.</a:t>
            </a:r>
          </a:p>
          <a:p>
            <a:pPr lvl="0"/>
            <a:endParaRPr lang="en-GB" sz="800" b="1" dirty="0">
              <a:solidFill>
                <a:prstClr val="black"/>
              </a:solidFill>
            </a:endParaRPr>
          </a:p>
          <a:p>
            <a:pPr lvl="0"/>
            <a:r>
              <a:rPr lang="en-GB" sz="3000" b="1" dirty="0">
                <a:solidFill>
                  <a:prstClr val="black"/>
                </a:solidFill>
              </a:rPr>
              <a:t>Sarah: That’s right, I </a:t>
            </a:r>
            <a:r>
              <a:rPr lang="en-GB" sz="3000" b="1" dirty="0">
                <a:ln w="19050"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must</a:t>
            </a:r>
            <a:r>
              <a:rPr lang="en-GB" sz="3000" b="1" dirty="0">
                <a:solidFill>
                  <a:prstClr val="black"/>
                </a:solidFill>
              </a:rPr>
              <a:t> be refreshed for the next hard months.</a:t>
            </a:r>
          </a:p>
          <a:p>
            <a:pPr lvl="0"/>
            <a:endParaRPr lang="en-GB" sz="800" b="1" dirty="0">
              <a:solidFill>
                <a:prstClr val="black"/>
              </a:solidFill>
            </a:endParaRPr>
          </a:p>
          <a:p>
            <a:pPr lvl="0"/>
            <a:r>
              <a:rPr lang="en-GB" sz="3000" b="1" dirty="0">
                <a:solidFill>
                  <a:prstClr val="black"/>
                </a:solidFill>
              </a:rPr>
              <a:t>Bob: Me too! I </a:t>
            </a:r>
            <a:r>
              <a:rPr lang="en-GB" sz="30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have to </a:t>
            </a:r>
            <a:r>
              <a:rPr lang="en-GB" sz="3000" b="1" dirty="0">
                <a:solidFill>
                  <a:prstClr val="black"/>
                </a:solidFill>
              </a:rPr>
              <a:t>recharge my batteries !</a:t>
            </a:r>
          </a:p>
          <a:p>
            <a:endParaRPr lang="en-GB" sz="3400" b="1" dirty="0"/>
          </a:p>
          <a:p>
            <a:endParaRPr lang="en-GB" sz="3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DC8B99-4ED0-4BBF-A26F-92A959EBB195}"/>
              </a:ext>
            </a:extLst>
          </p:cNvPr>
          <p:cNvSpPr/>
          <p:nvPr/>
        </p:nvSpPr>
        <p:spPr>
          <a:xfrm>
            <a:off x="3955550" y="267128"/>
            <a:ext cx="44281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</a:rPr>
              <a:t>TYPICAL DIALOGUE</a:t>
            </a:r>
          </a:p>
        </p:txBody>
      </p:sp>
    </p:spTree>
    <p:extLst>
      <p:ext uri="{BB962C8B-B14F-4D97-AF65-F5344CB8AC3E}">
        <p14:creationId xmlns:p14="http://schemas.microsoft.com/office/powerpoint/2010/main" val="224647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59D5BE-3A23-44A9-8243-1ED1DB79F4BD}"/>
              </a:ext>
            </a:extLst>
          </p:cNvPr>
          <p:cNvSpPr/>
          <p:nvPr/>
        </p:nvSpPr>
        <p:spPr>
          <a:xfrm>
            <a:off x="2593373" y="2767281"/>
            <a:ext cx="4370664" cy="3682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81C8C8-E209-4C31-96FA-C5A51DB32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6091501" y="896756"/>
            <a:ext cx="4173421" cy="281741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2DB918-178E-45EB-B906-D484996903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03" y="217639"/>
            <a:ext cx="3866773" cy="386677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123C34-8823-4EE4-9D20-3C7FFC0BC292}"/>
              </a:ext>
            </a:extLst>
          </p:cNvPr>
          <p:cNvSpPr/>
          <p:nvPr/>
        </p:nvSpPr>
        <p:spPr>
          <a:xfrm>
            <a:off x="928678" y="4006558"/>
            <a:ext cx="541026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4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QUESTIONS</a:t>
            </a:r>
            <a:endParaRPr kumimoji="0" lang="en-GB" sz="8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6452F0-9ABA-4684-A347-CC5375DF4A81}"/>
              </a:ext>
            </a:extLst>
          </p:cNvPr>
          <p:cNvSpPr/>
          <p:nvPr/>
        </p:nvSpPr>
        <p:spPr>
          <a:xfrm>
            <a:off x="6739527" y="4039678"/>
            <a:ext cx="4913012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 w="5715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NEGATIVES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A6911B-873E-4734-AFE4-875F3CC219FE}"/>
              </a:ext>
            </a:extLst>
          </p:cNvPr>
          <p:cNvSpPr txBox="1"/>
          <p:nvPr/>
        </p:nvSpPr>
        <p:spPr>
          <a:xfrm>
            <a:off x="5201729" y="155275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SUMMARY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A569BC11-9F5E-41A9-B07E-1DB912977689}"/>
              </a:ext>
            </a:extLst>
          </p:cNvPr>
          <p:cNvSpPr/>
          <p:nvPr/>
        </p:nvSpPr>
        <p:spPr>
          <a:xfrm>
            <a:off x="1011411" y="4145894"/>
            <a:ext cx="5250426" cy="2535064"/>
          </a:xfrm>
          <a:prstGeom prst="wedgeEllipseCallout">
            <a:avLst>
              <a:gd name="adj1" fmla="val -4580"/>
              <a:gd name="adj2" fmla="val -6504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>
                <a:ln w="19050">
                  <a:solidFill>
                    <a:sysClr val="windowText" lastClr="000000"/>
                  </a:solidFill>
                </a:ln>
                <a:solidFill>
                  <a:srgbClr val="70AD47"/>
                </a:solidFill>
                <a:effectLst>
                  <a:glow rad="4318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MUST</a:t>
            </a:r>
            <a:r>
              <a:rPr kumimoji="0" lang="en-GB" sz="4000" b="1" i="0" u="none" strike="noStrike" kern="1200" cap="none" spc="0" normalizeH="0" baseline="0" noProof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MUSIC BE SO LOUD?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4342BB97-002C-448B-8F53-471C12630152}"/>
              </a:ext>
            </a:extLst>
          </p:cNvPr>
          <p:cNvSpPr/>
          <p:nvPr/>
        </p:nvSpPr>
        <p:spPr>
          <a:xfrm>
            <a:off x="6421675" y="4039678"/>
            <a:ext cx="5303693" cy="2525825"/>
          </a:xfrm>
          <a:prstGeom prst="wedgeEllipseCallout">
            <a:avLst>
              <a:gd name="adj1" fmla="val -8676"/>
              <a:gd name="adj2" fmla="val -6101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00" b="1" i="0" u="none" strike="noStrike" kern="120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ED7D31">
                    <a:lumMod val="75000"/>
                  </a:srgbClr>
                </a:solidFill>
                <a:effectLst>
                  <a:glow rad="7493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DON’T HAVE TO </a:t>
            </a: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 HERE!</a:t>
            </a:r>
          </a:p>
        </p:txBody>
      </p:sp>
      <p:sp>
        <p:nvSpPr>
          <p:cNvPr id="10" name="Not Equal 9">
            <a:extLst>
              <a:ext uri="{FF2B5EF4-FFF2-40B4-BE49-F238E27FC236}">
                <a16:creationId xmlns:a16="http://schemas.microsoft.com/office/drawing/2014/main" id="{FFFC6DDB-AD01-4372-9B57-D0EF90DAEF08}"/>
              </a:ext>
            </a:extLst>
          </p:cNvPr>
          <p:cNvSpPr/>
          <p:nvPr/>
        </p:nvSpPr>
        <p:spPr>
          <a:xfrm>
            <a:off x="0" y="6163294"/>
            <a:ext cx="771896" cy="486888"/>
          </a:xfrm>
          <a:prstGeom prst="mathNot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5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6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3A6911B-873E-4734-AFE4-875F3CC219FE}"/>
              </a:ext>
            </a:extLst>
          </p:cNvPr>
          <p:cNvSpPr txBox="1"/>
          <p:nvPr/>
        </p:nvSpPr>
        <p:spPr>
          <a:xfrm>
            <a:off x="5201729" y="155275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SUMMARY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4342BB97-002C-448B-8F53-471C12630152}"/>
              </a:ext>
            </a:extLst>
          </p:cNvPr>
          <p:cNvSpPr/>
          <p:nvPr/>
        </p:nvSpPr>
        <p:spPr>
          <a:xfrm>
            <a:off x="7174575" y="1809906"/>
            <a:ext cx="4267426" cy="2278691"/>
          </a:xfrm>
          <a:prstGeom prst="wedgeEllipseCallout">
            <a:avLst>
              <a:gd name="adj1" fmla="val -8676"/>
              <a:gd name="adj2" fmla="val -6101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ED7D31">
                    <a:lumMod val="75000"/>
                  </a:srgbClr>
                </a:solidFill>
                <a:effectLst>
                  <a:glow rad="7493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HAVE TO </a:t>
            </a:r>
            <a:r>
              <a:rPr kumimoji="0" lang="en-GB" sz="3200" b="1" i="0" u="none" strike="noStrike" kern="120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RESPECT THE LAW!</a:t>
            </a:r>
          </a:p>
        </p:txBody>
      </p:sp>
      <p:sp>
        <p:nvSpPr>
          <p:cNvPr id="10" name="Not Equal 9">
            <a:extLst>
              <a:ext uri="{FF2B5EF4-FFF2-40B4-BE49-F238E27FC236}">
                <a16:creationId xmlns:a16="http://schemas.microsoft.com/office/drawing/2014/main" id="{FFFC6DDB-AD01-4372-9B57-D0EF90DAEF08}"/>
              </a:ext>
            </a:extLst>
          </p:cNvPr>
          <p:cNvSpPr/>
          <p:nvPr/>
        </p:nvSpPr>
        <p:spPr>
          <a:xfrm>
            <a:off x="0" y="6163294"/>
            <a:ext cx="771896" cy="486888"/>
          </a:xfrm>
          <a:prstGeom prst="mathNot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00D69F-FE03-4888-AF2E-9CB661F03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708" y="980650"/>
            <a:ext cx="3231160" cy="5182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3C7C50-3539-4474-8704-FD9B3C9A6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382" y="730693"/>
            <a:ext cx="3572566" cy="1018120"/>
          </a:xfrm>
          <a:prstGeom prst="rect">
            <a:avLst/>
          </a:prstGeom>
        </p:spPr>
      </p:pic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CE24DEA4-06F2-4F8D-8E7D-D123B22B10AA}"/>
              </a:ext>
            </a:extLst>
          </p:cNvPr>
          <p:cNvSpPr/>
          <p:nvPr/>
        </p:nvSpPr>
        <p:spPr>
          <a:xfrm>
            <a:off x="3982415" y="4797861"/>
            <a:ext cx="4267426" cy="1852321"/>
          </a:xfrm>
          <a:prstGeom prst="wedgeEllipseCallout">
            <a:avLst>
              <a:gd name="adj1" fmla="val -8676"/>
              <a:gd name="adj2" fmla="val -6101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Calibri" panose="020F0502020204030204"/>
              </a:rPr>
              <a:t>I</a:t>
            </a:r>
            <a:r>
              <a:rPr kumimoji="0" lang="en-GB" sz="3200" b="1" i="0" u="none" strike="noStrike" kern="120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ED7D31">
                    <a:lumMod val="75000"/>
                  </a:srgbClr>
                </a:solidFill>
                <a:effectLst>
                  <a:glow rad="7493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NEEDN’T</a:t>
            </a:r>
            <a:r>
              <a:rPr kumimoji="0" lang="en-GB" sz="3200" b="1" i="0" u="none" strike="noStrike" kern="120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ED7D31">
                    <a:lumMod val="75000"/>
                  </a:srgbClr>
                </a:solidFill>
                <a:effectLst>
                  <a:glow rad="7493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BUY A CAR!</a:t>
            </a: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3EBCBE86-34CC-42B3-BF10-B2610F90A877}"/>
              </a:ext>
            </a:extLst>
          </p:cNvPr>
          <p:cNvSpPr/>
          <p:nvPr/>
        </p:nvSpPr>
        <p:spPr>
          <a:xfrm>
            <a:off x="934303" y="1934367"/>
            <a:ext cx="4267426" cy="1895034"/>
          </a:xfrm>
          <a:prstGeom prst="wedgeEllipseCallout">
            <a:avLst>
              <a:gd name="adj1" fmla="val -8676"/>
              <a:gd name="adj2" fmla="val -6101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Calibri" panose="020F0502020204030204"/>
              </a:rPr>
              <a:t>YOU</a:t>
            </a:r>
            <a:r>
              <a:rPr kumimoji="0" lang="en-GB" sz="3200" b="1" i="0" u="none" strike="noStrike" kern="120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ED7D31">
                    <a:lumMod val="75000"/>
                  </a:srgbClr>
                </a:solidFill>
                <a:effectLst>
                  <a:glow rad="7493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MUST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KEEP PROMISES!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5ED97D-B5D1-460F-9F96-95BEBD26F6E2}"/>
              </a:ext>
            </a:extLst>
          </p:cNvPr>
          <p:cNvSpPr txBox="1"/>
          <p:nvPr/>
        </p:nvSpPr>
        <p:spPr>
          <a:xfrm>
            <a:off x="3838479" y="3812486"/>
            <a:ext cx="4411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28575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UNNECESSARY</a:t>
            </a:r>
          </a:p>
        </p:txBody>
      </p:sp>
      <p:sp>
        <p:nvSpPr>
          <p:cNvPr id="19" name="Not Equal 18">
            <a:extLst>
              <a:ext uri="{FF2B5EF4-FFF2-40B4-BE49-F238E27FC236}">
                <a16:creationId xmlns:a16="http://schemas.microsoft.com/office/drawing/2014/main" id="{E3677519-6AC2-49B4-B991-1D0A297BF77D}"/>
              </a:ext>
            </a:extLst>
          </p:cNvPr>
          <p:cNvSpPr/>
          <p:nvPr/>
        </p:nvSpPr>
        <p:spPr>
          <a:xfrm>
            <a:off x="385948" y="5622324"/>
            <a:ext cx="1096863" cy="540970"/>
          </a:xfrm>
          <a:prstGeom prst="mathNot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51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7" grpId="0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3A6911B-873E-4734-AFE4-875F3CC219FE}"/>
              </a:ext>
            </a:extLst>
          </p:cNvPr>
          <p:cNvSpPr txBox="1"/>
          <p:nvPr/>
        </p:nvSpPr>
        <p:spPr>
          <a:xfrm>
            <a:off x="5201729" y="155275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SUMMARY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4342BB97-002C-448B-8F53-471C12630152}"/>
              </a:ext>
            </a:extLst>
          </p:cNvPr>
          <p:cNvSpPr/>
          <p:nvPr/>
        </p:nvSpPr>
        <p:spPr>
          <a:xfrm>
            <a:off x="3534538" y="3339176"/>
            <a:ext cx="5367533" cy="3193863"/>
          </a:xfrm>
          <a:prstGeom prst="wedgeEllipseCallout">
            <a:avLst>
              <a:gd name="adj1" fmla="val -3151"/>
              <a:gd name="adj2" fmla="val -72623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7493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SHOULD</a:t>
            </a:r>
            <a:r>
              <a:rPr kumimoji="0" lang="en-GB" sz="4800" b="1" i="0" u="none" strike="noStrike" kern="120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ED7D31">
                    <a:lumMod val="75000"/>
                  </a:srgbClr>
                </a:solidFill>
                <a:effectLst>
                  <a:glow rad="7493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HELP OTHER PEOPLE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4DF0F5-B21D-4C3A-A61C-6F0E9D6C6453}"/>
              </a:ext>
            </a:extLst>
          </p:cNvPr>
          <p:cNvSpPr txBox="1"/>
          <p:nvPr/>
        </p:nvSpPr>
        <p:spPr>
          <a:xfrm>
            <a:off x="5034913" y="1408671"/>
            <a:ext cx="236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DUTY</a:t>
            </a:r>
          </a:p>
        </p:txBody>
      </p:sp>
      <p:sp>
        <p:nvSpPr>
          <p:cNvPr id="3" name="Not Equal 2">
            <a:extLst>
              <a:ext uri="{FF2B5EF4-FFF2-40B4-BE49-F238E27FC236}">
                <a16:creationId xmlns:a16="http://schemas.microsoft.com/office/drawing/2014/main" id="{A8B83D8A-A13A-4DEB-8633-BBFC12DC86B8}"/>
              </a:ext>
            </a:extLst>
          </p:cNvPr>
          <p:cNvSpPr/>
          <p:nvPr/>
        </p:nvSpPr>
        <p:spPr>
          <a:xfrm>
            <a:off x="370954" y="5553945"/>
            <a:ext cx="1309817" cy="815546"/>
          </a:xfrm>
          <a:prstGeom prst="mathNot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59D5BE-3A23-44A9-8243-1ED1DB79F4BD}"/>
              </a:ext>
            </a:extLst>
          </p:cNvPr>
          <p:cNvSpPr/>
          <p:nvPr/>
        </p:nvSpPr>
        <p:spPr>
          <a:xfrm>
            <a:off x="2593373" y="2767281"/>
            <a:ext cx="4370664" cy="3682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81C8C8-E209-4C31-96FA-C5A51DB32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6091501" y="896756"/>
            <a:ext cx="4173421" cy="281741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2DB918-178E-45EB-B906-D484996903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03" y="217639"/>
            <a:ext cx="3866773" cy="386677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123C34-8823-4EE4-9D20-3C7FFC0BC292}"/>
              </a:ext>
            </a:extLst>
          </p:cNvPr>
          <p:cNvSpPr/>
          <p:nvPr/>
        </p:nvSpPr>
        <p:spPr>
          <a:xfrm>
            <a:off x="928678" y="4006558"/>
            <a:ext cx="541026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4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QUESTIONS</a:t>
            </a:r>
            <a:endParaRPr kumimoji="0" lang="en-GB" sz="8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6452F0-9ABA-4684-A347-CC5375DF4A81}"/>
              </a:ext>
            </a:extLst>
          </p:cNvPr>
          <p:cNvSpPr/>
          <p:nvPr/>
        </p:nvSpPr>
        <p:spPr>
          <a:xfrm>
            <a:off x="6739527" y="4039678"/>
            <a:ext cx="4913012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 w="5715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NEGATIVES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A569BC11-9F5E-41A9-B07E-1DB912977689}"/>
              </a:ext>
            </a:extLst>
          </p:cNvPr>
          <p:cNvSpPr/>
          <p:nvPr/>
        </p:nvSpPr>
        <p:spPr>
          <a:xfrm>
            <a:off x="1011411" y="4145894"/>
            <a:ext cx="5250426" cy="2535064"/>
          </a:xfrm>
          <a:prstGeom prst="wedgeEllipseCallout">
            <a:avLst>
              <a:gd name="adj1" fmla="val -4580"/>
              <a:gd name="adj2" fmla="val -6504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>
                <a:ln w="19050">
                  <a:solidFill>
                    <a:sysClr val="windowText" lastClr="000000"/>
                  </a:solidFill>
                </a:ln>
                <a:solidFill>
                  <a:srgbClr val="70AD47"/>
                </a:solidFill>
                <a:effectLst>
                  <a:glow rad="4318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MUST</a:t>
            </a:r>
            <a:r>
              <a:rPr kumimoji="0" lang="en-GB" sz="4000" b="1" i="0" u="none" strike="noStrike" kern="1200" cap="none" spc="0" normalizeH="0" baseline="0" noProof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MUSIC BE SO LOUD?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4342BB97-002C-448B-8F53-471C12630152}"/>
              </a:ext>
            </a:extLst>
          </p:cNvPr>
          <p:cNvSpPr/>
          <p:nvPr/>
        </p:nvSpPr>
        <p:spPr>
          <a:xfrm>
            <a:off x="6421675" y="4039678"/>
            <a:ext cx="5303693" cy="2525825"/>
          </a:xfrm>
          <a:prstGeom prst="wedgeEllipseCallout">
            <a:avLst>
              <a:gd name="adj1" fmla="val -8676"/>
              <a:gd name="adj2" fmla="val -6101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00" b="1" i="0" u="none" strike="noStrike" kern="120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ED7D31">
                    <a:lumMod val="75000"/>
                  </a:srgbClr>
                </a:solidFill>
                <a:effectLst>
                  <a:glow rad="7493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DON’T HAVE TO </a:t>
            </a: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 SO NEAR!</a:t>
            </a:r>
          </a:p>
        </p:txBody>
      </p:sp>
      <p:sp>
        <p:nvSpPr>
          <p:cNvPr id="10" name="Not Equal 9">
            <a:extLst>
              <a:ext uri="{FF2B5EF4-FFF2-40B4-BE49-F238E27FC236}">
                <a16:creationId xmlns:a16="http://schemas.microsoft.com/office/drawing/2014/main" id="{FFFC6DDB-AD01-4372-9B57-D0EF90DAEF08}"/>
              </a:ext>
            </a:extLst>
          </p:cNvPr>
          <p:cNvSpPr/>
          <p:nvPr/>
        </p:nvSpPr>
        <p:spPr>
          <a:xfrm>
            <a:off x="0" y="6163294"/>
            <a:ext cx="771896" cy="486888"/>
          </a:xfrm>
          <a:prstGeom prst="mathNot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29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6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94FDC4-691C-4310-A164-55392FE44384}"/>
              </a:ext>
            </a:extLst>
          </p:cNvPr>
          <p:cNvSpPr txBox="1"/>
          <p:nvPr/>
        </p:nvSpPr>
        <p:spPr>
          <a:xfrm>
            <a:off x="958011" y="1063921"/>
            <a:ext cx="10090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 </a:t>
            </a:r>
            <a:r>
              <a:rPr lang="en-GB" sz="5400" b="1" dirty="0">
                <a:ln w="28575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DO</a:t>
            </a:r>
            <a:r>
              <a:rPr lang="en-GB" sz="5400" b="1" dirty="0"/>
              <a:t> WE </a:t>
            </a:r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HAVE TO </a:t>
            </a:r>
            <a:r>
              <a:rPr lang="en-GB" sz="5400" b="1" dirty="0"/>
              <a:t>GET A NEW CAR</a:t>
            </a:r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7118B9-FD7D-403A-A5D2-7CF131682082}"/>
              </a:ext>
            </a:extLst>
          </p:cNvPr>
          <p:cNvSpPr txBox="1"/>
          <p:nvPr/>
        </p:nvSpPr>
        <p:spPr>
          <a:xfrm>
            <a:off x="778225" y="2987980"/>
            <a:ext cx="10765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SHOULD</a:t>
            </a:r>
            <a:r>
              <a:rPr lang="en-GB" sz="5400" b="1" dirty="0"/>
              <a:t> WE SUPPORT GREENPEACE</a:t>
            </a:r>
            <a:r>
              <a:rPr lang="en-GB" sz="54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0558CB-03CB-4F2A-9507-D076EAFE80C4}"/>
              </a:ext>
            </a:extLst>
          </p:cNvPr>
          <p:cNvSpPr txBox="1"/>
          <p:nvPr/>
        </p:nvSpPr>
        <p:spPr>
          <a:xfrm>
            <a:off x="351467" y="4912039"/>
            <a:ext cx="11432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 </a:t>
            </a:r>
            <a:r>
              <a:rPr lang="en-GB" sz="5400" b="1" dirty="0">
                <a:ln w="19050"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MUST</a:t>
            </a:r>
            <a:r>
              <a:rPr lang="en-GB" sz="5400" b="1" dirty="0"/>
              <a:t> YOU GO AWAY THIS WEEKEND</a:t>
            </a:r>
            <a:r>
              <a:rPr lang="en-GB" sz="5400" b="1" dirty="0">
                <a:ln w="19050"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7A397D-97E5-4524-A840-8D5DB323FAB0}"/>
              </a:ext>
            </a:extLst>
          </p:cNvPr>
          <p:cNvSpPr/>
          <p:nvPr/>
        </p:nvSpPr>
        <p:spPr>
          <a:xfrm>
            <a:off x="2925739" y="174213"/>
            <a:ext cx="6470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</a:rPr>
              <a:t>OBLIGATION: QUESTIONS AND NEGATIVES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74867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EAC545-5EFA-4398-9EFB-90E1F3C811E8}"/>
              </a:ext>
            </a:extLst>
          </p:cNvPr>
          <p:cNvSpPr txBox="1"/>
          <p:nvPr/>
        </p:nvSpPr>
        <p:spPr>
          <a:xfrm>
            <a:off x="7247816" y="1661661"/>
            <a:ext cx="45523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WE </a:t>
            </a:r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MUSTN’T</a:t>
            </a:r>
            <a:r>
              <a:rPr lang="en-GB" sz="5400" b="1" dirty="0"/>
              <a:t> HURT PEOPLE!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0FC5E0-6321-41C6-8C2F-68EC7BCE8628}"/>
              </a:ext>
            </a:extLst>
          </p:cNvPr>
          <p:cNvSpPr txBox="1"/>
          <p:nvPr/>
        </p:nvSpPr>
        <p:spPr>
          <a:xfrm>
            <a:off x="6232185" y="5541848"/>
            <a:ext cx="5889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I </a:t>
            </a:r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NEEDN’T</a:t>
            </a:r>
            <a:r>
              <a:rPr lang="en-GB" sz="5400" b="1" dirty="0"/>
              <a:t> DO THAT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D84FB0-C723-4105-AFDB-5809E4E84326}"/>
              </a:ext>
            </a:extLst>
          </p:cNvPr>
          <p:cNvSpPr txBox="1"/>
          <p:nvPr/>
        </p:nvSpPr>
        <p:spPr>
          <a:xfrm>
            <a:off x="957222" y="4139564"/>
            <a:ext cx="5049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I </a:t>
            </a:r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HAVE TO</a:t>
            </a:r>
            <a:r>
              <a:rPr lang="en-GB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5400" b="1" dirty="0"/>
              <a:t>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20C3EB-5E40-4AA8-9B58-74BE1E819823}"/>
              </a:ext>
            </a:extLst>
          </p:cNvPr>
          <p:cNvSpPr txBox="1"/>
          <p:nvPr/>
        </p:nvSpPr>
        <p:spPr>
          <a:xfrm>
            <a:off x="1229031" y="1661661"/>
            <a:ext cx="40263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I </a:t>
            </a:r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MUST</a:t>
            </a:r>
            <a:r>
              <a:rPr lang="en-GB" sz="5400" b="1" dirty="0"/>
              <a:t> HELP MY FAMILY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0DC09AF3-F41C-4C79-863B-06A0984F65E3}"/>
              </a:ext>
            </a:extLst>
          </p:cNvPr>
          <p:cNvSpPr/>
          <p:nvPr/>
        </p:nvSpPr>
        <p:spPr>
          <a:xfrm>
            <a:off x="7326474" y="290203"/>
            <a:ext cx="3854247" cy="1262795"/>
          </a:xfrm>
          <a:prstGeom prst="wedgeEllipseCallout">
            <a:avLst>
              <a:gd name="adj1" fmla="val 8551"/>
              <a:gd name="adj2" fmla="val 7777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ln>
                  <a:solidFill>
                    <a:sysClr val="windowText" lastClr="000000"/>
                  </a:solidFill>
                </a:ln>
              </a:rPr>
              <a:t>FORBIDDEN</a:t>
            </a: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2C325C2B-C714-418C-9088-ED1EC94488B1}"/>
              </a:ext>
            </a:extLst>
          </p:cNvPr>
          <p:cNvSpPr/>
          <p:nvPr/>
        </p:nvSpPr>
        <p:spPr>
          <a:xfrm>
            <a:off x="1229031" y="236015"/>
            <a:ext cx="3136491" cy="1262795"/>
          </a:xfrm>
          <a:prstGeom prst="wedgeEllipseCallout">
            <a:avLst>
              <a:gd name="adj1" fmla="val -3448"/>
              <a:gd name="adj2" fmla="val 7379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ln>
                  <a:solidFill>
                    <a:sysClr val="windowText" lastClr="000000"/>
                  </a:solidFill>
                </a:ln>
              </a:rPr>
              <a:t>STRONG WISH</a:t>
            </a: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F1B1C105-8D4A-46BB-AEC7-77E5644234E4}"/>
              </a:ext>
            </a:extLst>
          </p:cNvPr>
          <p:cNvSpPr/>
          <p:nvPr/>
        </p:nvSpPr>
        <p:spPr>
          <a:xfrm>
            <a:off x="2042222" y="5276675"/>
            <a:ext cx="3679070" cy="1453677"/>
          </a:xfrm>
          <a:prstGeom prst="wedgeEllipseCallout">
            <a:avLst>
              <a:gd name="adj1" fmla="val -21773"/>
              <a:gd name="adj2" fmla="val -76871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ln>
                  <a:solidFill>
                    <a:sysClr val="windowText" lastClr="000000"/>
                  </a:solidFill>
                </a:ln>
              </a:rPr>
              <a:t>NECESSARY</a:t>
            </a: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6F0348D8-9DAD-432E-B92E-11D2E7127A43}"/>
              </a:ext>
            </a:extLst>
          </p:cNvPr>
          <p:cNvSpPr/>
          <p:nvPr/>
        </p:nvSpPr>
        <p:spPr>
          <a:xfrm>
            <a:off x="6641148" y="4046523"/>
            <a:ext cx="4785920" cy="1109412"/>
          </a:xfrm>
          <a:prstGeom prst="wedgeEllipseCallout">
            <a:avLst>
              <a:gd name="adj1" fmla="val -18497"/>
              <a:gd name="adj2" fmla="val 88701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ln>
                  <a:solidFill>
                    <a:sysClr val="windowText" lastClr="000000"/>
                  </a:solidFill>
                </a:ln>
              </a:rPr>
              <a:t>UNNECESSARY</a:t>
            </a:r>
          </a:p>
        </p:txBody>
      </p:sp>
      <p:sp>
        <p:nvSpPr>
          <p:cNvPr id="3" name="Not Equal 2">
            <a:extLst>
              <a:ext uri="{FF2B5EF4-FFF2-40B4-BE49-F238E27FC236}">
                <a16:creationId xmlns:a16="http://schemas.microsoft.com/office/drawing/2014/main" id="{5B83FD78-FABF-450A-8242-A24FC52601E0}"/>
              </a:ext>
            </a:extLst>
          </p:cNvPr>
          <p:cNvSpPr/>
          <p:nvPr/>
        </p:nvSpPr>
        <p:spPr>
          <a:xfrm>
            <a:off x="360727" y="6132352"/>
            <a:ext cx="1023456" cy="598000"/>
          </a:xfrm>
          <a:prstGeom prst="mathNot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2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2" grpId="0" animBg="1"/>
      <p:bldP spid="15" grpId="0" animBg="1"/>
      <p:bldP spid="16" grpId="0" animBg="1"/>
      <p:bldP spid="17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17140E-C9A9-4857-83C1-8B535BC43B7C}"/>
              </a:ext>
            </a:extLst>
          </p:cNvPr>
          <p:cNvSpPr txBox="1"/>
          <p:nvPr/>
        </p:nvSpPr>
        <p:spPr>
          <a:xfrm>
            <a:off x="573983" y="4893449"/>
            <a:ext cx="106456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WE </a:t>
            </a:r>
            <a:r>
              <a:rPr lang="en-GB" sz="54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DIDN’T HAVE TO</a:t>
            </a:r>
            <a:r>
              <a:rPr lang="en-GB" sz="5400" b="1" dirty="0">
                <a:ln w="28575">
                  <a:solidFill>
                    <a:schemeClr val="tx1"/>
                  </a:solidFill>
                </a:ln>
              </a:rPr>
              <a:t> </a:t>
            </a:r>
            <a:r>
              <a:rPr lang="en-GB" sz="5400" b="1" dirty="0"/>
              <a:t>HAVE TO PAY! IT WAS FREE 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AA3182-4E86-4F52-A6D9-E24B5B0B301E}"/>
              </a:ext>
            </a:extLst>
          </p:cNvPr>
          <p:cNvSpPr txBox="1"/>
          <p:nvPr/>
        </p:nvSpPr>
        <p:spPr>
          <a:xfrm>
            <a:off x="385232" y="2828243"/>
            <a:ext cx="110231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5400" b="1" dirty="0"/>
              <a:t>WE </a:t>
            </a:r>
            <a:r>
              <a:rPr lang="en-GB" sz="54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SHOULD</a:t>
            </a:r>
            <a:r>
              <a:rPr lang="en-GB" sz="5400" b="1" dirty="0"/>
              <a:t> SUPPORT WORLD PEACE </a:t>
            </a:r>
            <a:r>
              <a:rPr lang="en-GB" sz="54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SHOULDN’T</a:t>
            </a:r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</a:rPr>
              <a:t>WE ? </a:t>
            </a:r>
            <a:endParaRPr lang="en-GB" sz="5400" dirty="0">
              <a:solidFill>
                <a:prstClr val="black"/>
              </a:solidFill>
            </a:endParaRPr>
          </a:p>
          <a:p>
            <a:endParaRPr lang="en-GB" sz="5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8D642A-E852-42F0-8A67-8BB86E8438F6}"/>
              </a:ext>
            </a:extLst>
          </p:cNvPr>
          <p:cNvSpPr/>
          <p:nvPr/>
        </p:nvSpPr>
        <p:spPr>
          <a:xfrm>
            <a:off x="1609833" y="1245621"/>
            <a:ext cx="91019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SHOULDN’T</a:t>
            </a:r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GB" sz="5400" b="1" dirty="0">
                <a:ln>
                  <a:solidFill>
                    <a:sysClr val="windowText" lastClr="000000"/>
                  </a:solidFill>
                </a:ln>
              </a:rPr>
              <a:t>WE HELP PEOPLE ?</a:t>
            </a:r>
            <a:endParaRPr lang="en-GB" sz="5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7A397D-97E5-4524-A840-8D5DB323FAB0}"/>
              </a:ext>
            </a:extLst>
          </p:cNvPr>
          <p:cNvSpPr/>
          <p:nvPr/>
        </p:nvSpPr>
        <p:spPr>
          <a:xfrm>
            <a:off x="2925739" y="190991"/>
            <a:ext cx="6470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</a:rPr>
              <a:t>OBLIGATION: QUESTIONS AND NEGATIVES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5201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22394" y="266278"/>
            <a:ext cx="4282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STORY 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5CC7BC-E3D2-47F0-B931-E54EBA5BF539}"/>
              </a:ext>
            </a:extLst>
          </p:cNvPr>
          <p:cNvSpPr txBox="1"/>
          <p:nvPr/>
        </p:nvSpPr>
        <p:spPr>
          <a:xfrm>
            <a:off x="932688" y="1837944"/>
            <a:ext cx="109910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/>
              <a:t>For most of last summer there was a heat wave. It was so hot that we </a:t>
            </a:r>
            <a:r>
              <a:rPr lang="en-GB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had to </a:t>
            </a:r>
            <a:r>
              <a:rPr lang="en-GB" sz="3000" b="1" dirty="0"/>
              <a:t>stay indoors or under trees in the shade. We </a:t>
            </a:r>
            <a:r>
              <a:rPr lang="en-GB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didn’t have to</a:t>
            </a:r>
            <a:r>
              <a:rPr lang="en-GB" sz="3000" b="1" dirty="0"/>
              <a:t> worry about storms, there was absolutely no wind at all. It’s now summer again and we hope we </a:t>
            </a:r>
            <a:r>
              <a:rPr lang="en-GB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won’t have to </a:t>
            </a:r>
            <a:r>
              <a:rPr lang="en-GB" sz="3000" b="1" dirty="0"/>
              <a:t>suffer like last year.</a:t>
            </a:r>
          </a:p>
          <a:p>
            <a:endParaRPr lang="en-GB" sz="3000" b="1" dirty="0"/>
          </a:p>
          <a:p>
            <a:r>
              <a:rPr lang="en-GB" sz="3000" b="1" dirty="0"/>
              <a:t>We </a:t>
            </a:r>
            <a:r>
              <a:rPr lang="en-GB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must</a:t>
            </a:r>
            <a:r>
              <a:rPr lang="en-GB" sz="3000" b="1" dirty="0"/>
              <a:t> remember to put on sun blocker which we </a:t>
            </a:r>
            <a:r>
              <a:rPr lang="en-GB" sz="30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should</a:t>
            </a:r>
            <a:r>
              <a:rPr lang="en-GB" sz="3000" b="1" dirty="0"/>
              <a:t> have used last year but didn’t. We </a:t>
            </a:r>
            <a:r>
              <a:rPr lang="en-GB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needn’t</a:t>
            </a:r>
            <a:r>
              <a:rPr lang="en-GB" sz="3000" b="1" dirty="0"/>
              <a:t> think about it at the moment, it’s actually raining outside!</a:t>
            </a:r>
          </a:p>
          <a:p>
            <a:r>
              <a:rPr lang="en-GB" sz="3000" b="1" dirty="0"/>
              <a:t>I think we </a:t>
            </a:r>
            <a:r>
              <a:rPr lang="en-GB" sz="30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should</a:t>
            </a:r>
            <a:r>
              <a:rPr lang="en-GB" sz="3000" b="1" dirty="0"/>
              <a:t> learn from past experience, </a:t>
            </a:r>
            <a:r>
              <a:rPr lang="en-GB" sz="30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shouldn’t</a:t>
            </a:r>
            <a:r>
              <a:rPr lang="en-GB" sz="3000" b="1" dirty="0"/>
              <a:t> we ? 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5294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22394" y="266278"/>
            <a:ext cx="4282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STORY BOARD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843" y="3808634"/>
            <a:ext cx="9851494" cy="2421224"/>
          </a:xfrm>
          <a:prstGeom prst="rect">
            <a:avLst/>
          </a:prstGeom>
          <a:effectLst>
            <a:glow rad="1905000">
              <a:schemeClr val="accent4">
                <a:satMod val="175000"/>
              </a:schemeClr>
            </a:glow>
          </a:effectLst>
        </p:spPr>
      </p:pic>
      <p:pic>
        <p:nvPicPr>
          <p:cNvPr id="7" name="storyboard introWI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85728" y="530803"/>
            <a:ext cx="653988" cy="71892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35396" y="1189609"/>
            <a:ext cx="9724901" cy="12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7713" y="1158134"/>
            <a:ext cx="1804572" cy="246299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38539" y="266278"/>
            <a:ext cx="222637" cy="1710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94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3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22394" y="266278"/>
            <a:ext cx="4282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STORY 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5CC7BC-E3D2-47F0-B931-E54EBA5BF539}"/>
              </a:ext>
            </a:extLst>
          </p:cNvPr>
          <p:cNvSpPr txBox="1"/>
          <p:nvPr/>
        </p:nvSpPr>
        <p:spPr>
          <a:xfrm>
            <a:off x="932688" y="1837944"/>
            <a:ext cx="109910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/>
              <a:t>For most of last summer there was a heat wave. It was so hot that we </a:t>
            </a:r>
            <a:r>
              <a:rPr lang="en-GB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had to </a:t>
            </a:r>
            <a:r>
              <a:rPr lang="en-GB" sz="3000" b="1" dirty="0"/>
              <a:t>stay indoors or under trees in the shade. We </a:t>
            </a:r>
            <a:r>
              <a:rPr lang="en-GB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didn’t have to</a:t>
            </a:r>
            <a:r>
              <a:rPr lang="en-GB" sz="3000" b="1" dirty="0"/>
              <a:t> worry about storms, there was absolutely no wind at all. It’s now summer again and we hope we </a:t>
            </a:r>
            <a:r>
              <a:rPr lang="en-GB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won’t have to </a:t>
            </a:r>
            <a:r>
              <a:rPr lang="en-GB" sz="3000" b="1" dirty="0"/>
              <a:t>suffer like last year.</a:t>
            </a:r>
          </a:p>
          <a:p>
            <a:endParaRPr lang="en-GB" sz="3000" b="1" dirty="0"/>
          </a:p>
          <a:p>
            <a:r>
              <a:rPr lang="en-GB" sz="3000" b="1" dirty="0"/>
              <a:t>We </a:t>
            </a:r>
            <a:r>
              <a:rPr lang="en-GB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must</a:t>
            </a:r>
            <a:r>
              <a:rPr lang="en-GB" sz="3000" b="1" dirty="0"/>
              <a:t> remember to put on sun blocker which we </a:t>
            </a:r>
            <a:r>
              <a:rPr lang="en-GB" sz="30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should</a:t>
            </a:r>
            <a:r>
              <a:rPr lang="en-GB" sz="3000" b="1" dirty="0"/>
              <a:t> have used last year but didn’t. We </a:t>
            </a:r>
            <a:r>
              <a:rPr lang="en-GB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needn’t</a:t>
            </a:r>
            <a:r>
              <a:rPr lang="en-GB" sz="3000" b="1" dirty="0"/>
              <a:t> think about it at the moment, it’s actually raining outside!</a:t>
            </a:r>
          </a:p>
          <a:p>
            <a:r>
              <a:rPr lang="en-GB" sz="3000" b="1" dirty="0"/>
              <a:t>I think we </a:t>
            </a:r>
            <a:r>
              <a:rPr lang="en-GB" sz="30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should</a:t>
            </a:r>
            <a:r>
              <a:rPr lang="en-GB" sz="3000" b="1" dirty="0"/>
              <a:t> learn from past experience, </a:t>
            </a:r>
            <a:r>
              <a:rPr lang="en-GB" sz="30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shouldn’t</a:t>
            </a:r>
            <a:r>
              <a:rPr lang="en-GB" sz="3000" b="1" dirty="0"/>
              <a:t> we ? 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6477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5509497-F852-47F0-B182-8C6C6BB6EE05}"/>
              </a:ext>
            </a:extLst>
          </p:cNvPr>
          <p:cNvSpPr txBox="1"/>
          <p:nvPr/>
        </p:nvSpPr>
        <p:spPr>
          <a:xfrm>
            <a:off x="1753933" y="5579548"/>
            <a:ext cx="9051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YOU </a:t>
            </a:r>
            <a:r>
              <a:rPr lang="en-GB" sz="5400" b="1" dirty="0">
                <a:ln w="28575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DIDN’T HAVE TO </a:t>
            </a:r>
            <a:r>
              <a:rPr lang="en-GB" sz="5400" b="1" dirty="0"/>
              <a:t>DO THAT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179DE3-B132-43E6-A5DB-64F4BF644CBD}"/>
              </a:ext>
            </a:extLst>
          </p:cNvPr>
          <p:cNvSpPr txBox="1"/>
          <p:nvPr/>
        </p:nvSpPr>
        <p:spPr>
          <a:xfrm>
            <a:off x="5271987" y="2186022"/>
            <a:ext cx="67662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WE </a:t>
            </a:r>
            <a:r>
              <a:rPr lang="en-GB" sz="54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SHOULDN’T</a:t>
            </a:r>
            <a:r>
              <a:rPr lang="en-GB" sz="5400" b="1" dirty="0"/>
              <a:t> EAT SO MUCH ICE CREAM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47EFB6-6EBA-41B8-9D4D-2CEB26CB726A}"/>
              </a:ext>
            </a:extLst>
          </p:cNvPr>
          <p:cNvSpPr txBox="1"/>
          <p:nvPr/>
        </p:nvSpPr>
        <p:spPr>
          <a:xfrm>
            <a:off x="0" y="1805367"/>
            <a:ext cx="57567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I </a:t>
            </a:r>
            <a:r>
              <a:rPr lang="en-GB" sz="54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SHOULD</a:t>
            </a:r>
            <a:r>
              <a:rPr lang="en-GB" sz="5400" b="1" dirty="0"/>
              <a:t> VISIT </a:t>
            </a:r>
          </a:p>
          <a:p>
            <a:pPr algn="ctr"/>
            <a:r>
              <a:rPr lang="en-GB" sz="5400" b="1" dirty="0"/>
              <a:t>MY UNCLE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0DC09AF3-F41C-4C79-863B-06A0984F65E3}"/>
              </a:ext>
            </a:extLst>
          </p:cNvPr>
          <p:cNvSpPr/>
          <p:nvPr/>
        </p:nvSpPr>
        <p:spPr>
          <a:xfrm>
            <a:off x="7268611" y="923227"/>
            <a:ext cx="3136491" cy="1262795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ln w="28575">
                  <a:solidFill>
                    <a:sysClr val="windowText" lastClr="000000"/>
                  </a:solidFill>
                </a:ln>
              </a:rPr>
              <a:t>UNWISE</a:t>
            </a: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2C325C2B-C714-418C-9088-ED1EC94488B1}"/>
              </a:ext>
            </a:extLst>
          </p:cNvPr>
          <p:cNvSpPr/>
          <p:nvPr/>
        </p:nvSpPr>
        <p:spPr>
          <a:xfrm>
            <a:off x="1229075" y="353803"/>
            <a:ext cx="3136491" cy="1262795"/>
          </a:xfrm>
          <a:prstGeom prst="wedgeEllipseCallout">
            <a:avLst>
              <a:gd name="adj1" fmla="val -16821"/>
              <a:gd name="adj2" fmla="val 8043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ln w="28575">
                  <a:solidFill>
                    <a:sysClr val="windowText" lastClr="000000"/>
                  </a:solidFill>
                </a:ln>
              </a:rPr>
              <a:t>DUTY</a:t>
            </a: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5E4A3980-30ED-4221-B2E6-ED6458107927}"/>
              </a:ext>
            </a:extLst>
          </p:cNvPr>
          <p:cNvSpPr/>
          <p:nvPr/>
        </p:nvSpPr>
        <p:spPr>
          <a:xfrm>
            <a:off x="4087013" y="4347974"/>
            <a:ext cx="4749843" cy="823948"/>
          </a:xfrm>
          <a:prstGeom prst="wedgeEllipseCallout">
            <a:avLst>
              <a:gd name="adj1" fmla="val -2570"/>
              <a:gd name="adj2" fmla="val 105443"/>
            </a:avLst>
          </a:prstGeom>
          <a:solidFill>
            <a:srgbClr val="C55A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ln w="28575">
                  <a:solidFill>
                    <a:sysClr val="windowText" lastClr="000000"/>
                  </a:solidFill>
                </a:ln>
              </a:rPr>
              <a:t>UNNECESSARY</a:t>
            </a:r>
          </a:p>
        </p:txBody>
      </p:sp>
      <p:sp>
        <p:nvSpPr>
          <p:cNvPr id="3" name="Not Equal 2">
            <a:extLst>
              <a:ext uri="{FF2B5EF4-FFF2-40B4-BE49-F238E27FC236}">
                <a16:creationId xmlns:a16="http://schemas.microsoft.com/office/drawing/2014/main" id="{A7384292-4CBA-4E94-BBCD-0E0569931D3E}"/>
              </a:ext>
            </a:extLst>
          </p:cNvPr>
          <p:cNvSpPr/>
          <p:nvPr/>
        </p:nvSpPr>
        <p:spPr>
          <a:xfrm>
            <a:off x="377505" y="6040073"/>
            <a:ext cx="851570" cy="528507"/>
          </a:xfrm>
          <a:prstGeom prst="mathNot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9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2" grpId="0" animBg="1"/>
      <p:bldP spid="15" grpId="0" animBg="1"/>
      <p:bldP spid="16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619</Words>
  <Application>Microsoft Office PowerPoint</Application>
  <PresentationFormat>Widescreen</PresentationFormat>
  <Paragraphs>99</Paragraphs>
  <Slides>16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24</cp:revision>
  <dcterms:created xsi:type="dcterms:W3CDTF">2017-08-15T08:57:52Z</dcterms:created>
  <dcterms:modified xsi:type="dcterms:W3CDTF">2017-08-19T20:36:24Z</dcterms:modified>
</cp:coreProperties>
</file>