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sldIdLst>
    <p:sldId id="294" r:id="rId3"/>
    <p:sldId id="292" r:id="rId4"/>
    <p:sldId id="290" r:id="rId5"/>
    <p:sldId id="295" r:id="rId6"/>
    <p:sldId id="296" r:id="rId7"/>
    <p:sldId id="286" r:id="rId8"/>
    <p:sldId id="297" r:id="rId9"/>
    <p:sldId id="287" r:id="rId10"/>
    <p:sldId id="284" r:id="rId11"/>
    <p:sldId id="285" r:id="rId12"/>
    <p:sldId id="288" r:id="rId13"/>
    <p:sldId id="289" r:id="rId14"/>
    <p:sldId id="298" r:id="rId15"/>
    <p:sldId id="299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>
        <p:scale>
          <a:sx n="66" d="100"/>
          <a:sy n="66" d="100"/>
        </p:scale>
        <p:origin x="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8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2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2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0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62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1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1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64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6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6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2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93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93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4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6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3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4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58D4-9D60-4601-8A09-7EBB816F6534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49B5D-D36A-4E74-B0AB-43334C7A6BDB}"/>
              </a:ext>
            </a:extLst>
          </p:cNvPr>
          <p:cNvSpPr txBox="1"/>
          <p:nvPr/>
        </p:nvSpPr>
        <p:spPr>
          <a:xfrm>
            <a:off x="2045110" y="1012723"/>
            <a:ext cx="7787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MORE INFORMATION ABOUT </a:t>
            </a:r>
          </a:p>
          <a:p>
            <a:pPr algn="ctr"/>
            <a:r>
              <a:rPr lang="en-GB" sz="5400" b="1" dirty="0">
                <a:effectLst>
                  <a:glow rad="546100">
                    <a:schemeClr val="accent4">
                      <a:satMod val="175000"/>
                    </a:schemeClr>
                  </a:glow>
                </a:effectLst>
              </a:rPr>
              <a:t>GENERAL TRUTHS </a:t>
            </a:r>
          </a:p>
          <a:p>
            <a:pPr algn="ctr"/>
            <a:r>
              <a:rPr lang="en-GB" sz="4000" b="1" dirty="0"/>
              <a:t>AND</a:t>
            </a:r>
            <a:r>
              <a:rPr lang="en-GB" sz="5400" b="1" dirty="0"/>
              <a:t> </a:t>
            </a:r>
          </a:p>
          <a:p>
            <a:pPr algn="ctr"/>
            <a:r>
              <a:rPr lang="en-GB" sz="5400" b="1" dirty="0">
                <a:effectLst>
                  <a:glow rad="952500">
                    <a:schemeClr val="accent4">
                      <a:satMod val="175000"/>
                    </a:schemeClr>
                  </a:glow>
                </a:effectLst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2090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94A838-0FF2-4EA8-81C9-FCA5853807DC}"/>
              </a:ext>
            </a:extLst>
          </p:cNvPr>
          <p:cNvSpPr txBox="1"/>
          <p:nvPr/>
        </p:nvSpPr>
        <p:spPr>
          <a:xfrm>
            <a:off x="5296658" y="3622629"/>
            <a:ext cx="84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OR</a:t>
            </a:r>
            <a:endParaRPr lang="en-GB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06BCA-7110-4910-A61E-F4089275A72A}"/>
              </a:ext>
            </a:extLst>
          </p:cNvPr>
          <p:cNvSpPr txBox="1"/>
          <p:nvPr/>
        </p:nvSpPr>
        <p:spPr>
          <a:xfrm>
            <a:off x="4289199" y="3298460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7F92-4944-4131-8854-FDA1973EC07B}"/>
              </a:ext>
            </a:extLst>
          </p:cNvPr>
          <p:cNvSpPr txBox="1"/>
          <p:nvPr/>
        </p:nvSpPr>
        <p:spPr>
          <a:xfrm>
            <a:off x="6282601" y="3298460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CE91-7DCC-4635-B8DF-137F81AD7CE2}"/>
              </a:ext>
            </a:extLst>
          </p:cNvPr>
          <p:cNvSpPr txBox="1"/>
          <p:nvPr/>
        </p:nvSpPr>
        <p:spPr>
          <a:xfrm>
            <a:off x="384392" y="4295590"/>
            <a:ext cx="110566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/>
              <a:t>THERE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IS</a:t>
            </a:r>
            <a:r>
              <a:rPr lang="en-GB" sz="6500" b="1" dirty="0"/>
              <a:t> A TORNADO THERE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IS</a:t>
            </a:r>
            <a:r>
              <a:rPr lang="en-GB" sz="6500" b="1" dirty="0"/>
              <a:t> </a:t>
            </a:r>
          </a:p>
          <a:p>
            <a:pPr algn="ctr"/>
            <a:r>
              <a:rPr lang="en-GB" sz="6500" b="1" dirty="0"/>
              <a:t>USUALLY DAMAGE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8643BC7-DE6F-46DB-AC61-1229259E78C9}"/>
              </a:ext>
            </a:extLst>
          </p:cNvPr>
          <p:cNvSpPr/>
          <p:nvPr/>
        </p:nvSpPr>
        <p:spPr>
          <a:xfrm>
            <a:off x="474687" y="2224426"/>
            <a:ext cx="3904807" cy="1272477"/>
          </a:xfrm>
          <a:prstGeom prst="wedgeEllipseCallout">
            <a:avLst>
              <a:gd name="adj1" fmla="val 15863"/>
              <a:gd name="adj2" fmla="val 117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</a:rPr>
              <a:t>PRESENT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F1143DD-7939-47C3-B5BD-57FBB4CA46D0}"/>
              </a:ext>
            </a:extLst>
          </p:cNvPr>
          <p:cNvSpPr/>
          <p:nvPr/>
        </p:nvSpPr>
        <p:spPr>
          <a:xfrm>
            <a:off x="7796463" y="1912357"/>
            <a:ext cx="3904807" cy="1272477"/>
          </a:xfrm>
          <a:prstGeom prst="wedgeEllipseCallout">
            <a:avLst>
              <a:gd name="adj1" fmla="val 25239"/>
              <a:gd name="adj2" fmla="val 14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>
                  <a:solidFill>
                    <a:sysClr val="windowText" lastClr="000000"/>
                  </a:solidFill>
                </a:ln>
              </a:rPr>
              <a:t>PRESENT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65ECF-2F22-4C14-AC19-25B6A89E0659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</p:spTree>
    <p:extLst>
      <p:ext uri="{BB962C8B-B14F-4D97-AF65-F5344CB8AC3E}">
        <p14:creationId xmlns:p14="http://schemas.microsoft.com/office/powerpoint/2010/main" val="29850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906BCA-7110-4910-A61E-F4089275A72A}"/>
              </a:ext>
            </a:extLst>
          </p:cNvPr>
          <p:cNvSpPr txBox="1"/>
          <p:nvPr/>
        </p:nvSpPr>
        <p:spPr>
          <a:xfrm>
            <a:off x="5706676" y="3550130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7F92-4944-4131-8854-FDA1973EC07B}"/>
              </a:ext>
            </a:extLst>
          </p:cNvPr>
          <p:cNvSpPr txBox="1"/>
          <p:nvPr/>
        </p:nvSpPr>
        <p:spPr>
          <a:xfrm>
            <a:off x="4930999" y="3550130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CE91-7DCC-4635-B8DF-137F81AD7CE2}"/>
              </a:ext>
            </a:extLst>
          </p:cNvPr>
          <p:cNvSpPr txBox="1"/>
          <p:nvPr/>
        </p:nvSpPr>
        <p:spPr>
          <a:xfrm>
            <a:off x="611424" y="4547260"/>
            <a:ext cx="110566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/>
              <a:t>ICE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MELTS </a:t>
            </a:r>
            <a:r>
              <a:rPr lang="en-GB" sz="6500" b="1" dirty="0"/>
              <a:t>IT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BECOMES </a:t>
            </a:r>
            <a:r>
              <a:rPr lang="en-GB" sz="6500" b="1" dirty="0">
                <a:solidFill>
                  <a:prstClr val="black"/>
                </a:solidFill>
              </a:rPr>
              <a:t>LIQUID</a:t>
            </a:r>
            <a:endParaRPr lang="en-GB" sz="65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5B50AB-B764-4F7D-B838-F999435E4094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</p:spTree>
    <p:extLst>
      <p:ext uri="{BB962C8B-B14F-4D97-AF65-F5344CB8AC3E}">
        <p14:creationId xmlns:p14="http://schemas.microsoft.com/office/powerpoint/2010/main" val="32731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94A838-0FF2-4EA8-81C9-FCA5853807DC}"/>
              </a:ext>
            </a:extLst>
          </p:cNvPr>
          <p:cNvSpPr txBox="1"/>
          <p:nvPr/>
        </p:nvSpPr>
        <p:spPr>
          <a:xfrm>
            <a:off x="4737113" y="3792369"/>
            <a:ext cx="84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OR</a:t>
            </a:r>
            <a:endParaRPr lang="en-GB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06BCA-7110-4910-A61E-F4089275A72A}"/>
              </a:ext>
            </a:extLst>
          </p:cNvPr>
          <p:cNvSpPr txBox="1"/>
          <p:nvPr/>
        </p:nvSpPr>
        <p:spPr>
          <a:xfrm>
            <a:off x="3729654" y="3468200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7F92-4944-4131-8854-FDA1973EC07B}"/>
              </a:ext>
            </a:extLst>
          </p:cNvPr>
          <p:cNvSpPr txBox="1"/>
          <p:nvPr/>
        </p:nvSpPr>
        <p:spPr>
          <a:xfrm>
            <a:off x="5732180" y="3468199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8643BC7-DE6F-46DB-AC61-1229259E78C9}"/>
              </a:ext>
            </a:extLst>
          </p:cNvPr>
          <p:cNvSpPr/>
          <p:nvPr/>
        </p:nvSpPr>
        <p:spPr>
          <a:xfrm>
            <a:off x="631554" y="1806108"/>
            <a:ext cx="3488060" cy="1816282"/>
          </a:xfrm>
          <a:prstGeom prst="wedgeEllipseCallout">
            <a:avLst>
              <a:gd name="adj1" fmla="val 16437"/>
              <a:gd name="adj2" fmla="val 10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</a:rPr>
              <a:t>PRESENT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F69CDA-8AB0-41A2-860D-1C93967B0F58}"/>
              </a:ext>
            </a:extLst>
          </p:cNvPr>
          <p:cNvSpPr/>
          <p:nvPr/>
        </p:nvSpPr>
        <p:spPr>
          <a:xfrm>
            <a:off x="8149715" y="1957110"/>
            <a:ext cx="3601106" cy="1665280"/>
          </a:xfrm>
          <a:prstGeom prst="wedgeEllipseCallout">
            <a:avLst>
              <a:gd name="adj1" fmla="val -41447"/>
              <a:gd name="adj2" fmla="val 119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</a:rPr>
              <a:t>PRESENT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2D560-FD26-4842-8AC2-F9BCE534304D}"/>
              </a:ext>
            </a:extLst>
          </p:cNvPr>
          <p:cNvSpPr txBox="1"/>
          <p:nvPr/>
        </p:nvSpPr>
        <p:spPr>
          <a:xfrm>
            <a:off x="631554" y="4560807"/>
            <a:ext cx="110566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ICE</a:t>
            </a:r>
            <a:r>
              <a:rPr lang="en-GB" sz="6500" b="1" dirty="0"/>
              <a:t>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MELTS </a:t>
            </a:r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IT</a:t>
            </a:r>
            <a:r>
              <a:rPr lang="en-GB" sz="6500" b="1" dirty="0"/>
              <a:t>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BECOMES </a:t>
            </a:r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LIQUID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50633D-5D2E-4BEE-A5AE-762A2B6ECACF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</p:spTree>
    <p:extLst>
      <p:ext uri="{BB962C8B-B14F-4D97-AF65-F5344CB8AC3E}">
        <p14:creationId xmlns:p14="http://schemas.microsoft.com/office/powerpoint/2010/main" val="22913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6D6BDDC-206A-45A7-9FB7-FCB343926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411" y="4178247"/>
            <a:ext cx="219475" cy="262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CD419-C7FF-4268-9C4D-218508AA8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6" y="4178247"/>
            <a:ext cx="219475" cy="2621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D89EF9-7A15-4AF2-95B2-B1D8428F0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496" y="4184344"/>
            <a:ext cx="219475" cy="2560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2E378E-68FC-4CA3-949F-7388CE99E1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0916"/>
          <a:stretch/>
        </p:blipFill>
        <p:spPr>
          <a:xfrm>
            <a:off x="553132" y="745815"/>
            <a:ext cx="1103472" cy="27337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C364C1B-91EA-4F3A-AE38-5D1E3B2598EF}"/>
              </a:ext>
            </a:extLst>
          </p:cNvPr>
          <p:cNvSpPr/>
          <p:nvPr/>
        </p:nvSpPr>
        <p:spPr>
          <a:xfrm>
            <a:off x="1819040" y="6886876"/>
            <a:ext cx="4283242" cy="405283"/>
          </a:xfrm>
          <a:prstGeom prst="ellipse">
            <a:avLst/>
          </a:prstGeom>
          <a:solidFill>
            <a:schemeClr val="bg1"/>
          </a:solidFill>
          <a:effectLst>
            <a:glow rad="1308100">
              <a:schemeClr val="bg1"/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3D1732-3392-4B43-BCD2-4CD64FCEA5B2}"/>
              </a:ext>
            </a:extLst>
          </p:cNvPr>
          <p:cNvSpPr txBox="1"/>
          <p:nvPr/>
        </p:nvSpPr>
        <p:spPr>
          <a:xfrm>
            <a:off x="4968120" y="2743124"/>
            <a:ext cx="84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OR</a:t>
            </a:r>
            <a:endParaRPr lang="en-GB" sz="4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DBD161-4235-4502-B12C-5F1572FDA7E0}"/>
              </a:ext>
            </a:extLst>
          </p:cNvPr>
          <p:cNvSpPr txBox="1"/>
          <p:nvPr/>
        </p:nvSpPr>
        <p:spPr>
          <a:xfrm>
            <a:off x="3960661" y="2418955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C771AD-0C44-411D-B236-E53F1F57D937}"/>
              </a:ext>
            </a:extLst>
          </p:cNvPr>
          <p:cNvSpPr txBox="1"/>
          <p:nvPr/>
        </p:nvSpPr>
        <p:spPr>
          <a:xfrm>
            <a:off x="5963187" y="2418954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D0B262-8839-4CE7-86F8-DBDEA5FE6890}"/>
              </a:ext>
            </a:extLst>
          </p:cNvPr>
          <p:cNvSpPr txBox="1"/>
          <p:nvPr/>
        </p:nvSpPr>
        <p:spPr>
          <a:xfrm>
            <a:off x="2849078" y="3596692"/>
            <a:ext cx="676010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ICE</a:t>
            </a:r>
            <a:r>
              <a:rPr lang="en-GB" sz="6500" b="1" dirty="0"/>
              <a:t>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MELTS </a:t>
            </a:r>
          </a:p>
          <a:p>
            <a:pPr algn="ctr"/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IT</a:t>
            </a:r>
            <a:r>
              <a:rPr lang="en-GB" sz="6500" b="1" dirty="0"/>
              <a:t>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BECOMES </a:t>
            </a:r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LIQUID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CCDDAA-B677-440C-82AE-E90C8A4DAD3E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  <p:pic>
        <p:nvPicPr>
          <p:cNvPr id="45" name="177958_985466-lq">
            <a:hlinkClick r:id="" action="ppaction://media"/>
            <a:extLst>
              <a:ext uri="{FF2B5EF4-FFF2-40B4-BE49-F238E27FC236}">
                <a16:creationId xmlns:a16="http://schemas.microsoft.com/office/drawing/2014/main" id="{29536AD2-D589-40E1-8B81-2EA78DFCBB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784" end="179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1668" y="5717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8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6D6BDDC-206A-45A7-9FB7-FCB34392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11" y="4178247"/>
            <a:ext cx="219475" cy="262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CD419-C7FF-4268-9C4D-218508AA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12" y="4168848"/>
            <a:ext cx="219475" cy="2621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D89EF9-7A15-4AF2-95B2-B1D8428F0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2" y="4174945"/>
            <a:ext cx="219475" cy="2560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2E378E-68FC-4CA3-949F-7388CE99E1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0916"/>
          <a:stretch/>
        </p:blipFill>
        <p:spPr>
          <a:xfrm>
            <a:off x="553132" y="1706684"/>
            <a:ext cx="1103472" cy="27337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C364C1B-91EA-4F3A-AE38-5D1E3B2598EF}"/>
              </a:ext>
            </a:extLst>
          </p:cNvPr>
          <p:cNvSpPr/>
          <p:nvPr/>
        </p:nvSpPr>
        <p:spPr>
          <a:xfrm>
            <a:off x="-924210" y="6506678"/>
            <a:ext cx="4283242" cy="405283"/>
          </a:xfrm>
          <a:prstGeom prst="ellipse">
            <a:avLst/>
          </a:prstGeom>
          <a:solidFill>
            <a:schemeClr val="bg1"/>
          </a:solidFill>
          <a:effectLst>
            <a:glow rad="1308100">
              <a:schemeClr val="bg1"/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3D1732-3392-4B43-BCD2-4CD64FCEA5B2}"/>
              </a:ext>
            </a:extLst>
          </p:cNvPr>
          <p:cNvSpPr txBox="1"/>
          <p:nvPr/>
        </p:nvSpPr>
        <p:spPr>
          <a:xfrm>
            <a:off x="4968120" y="2743124"/>
            <a:ext cx="84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OR</a:t>
            </a:r>
            <a:endParaRPr lang="en-GB" sz="4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DBD161-4235-4502-B12C-5F1572FDA7E0}"/>
              </a:ext>
            </a:extLst>
          </p:cNvPr>
          <p:cNvSpPr txBox="1"/>
          <p:nvPr/>
        </p:nvSpPr>
        <p:spPr>
          <a:xfrm>
            <a:off x="3960661" y="2418955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C771AD-0C44-411D-B236-E53F1F57D937}"/>
              </a:ext>
            </a:extLst>
          </p:cNvPr>
          <p:cNvSpPr txBox="1"/>
          <p:nvPr/>
        </p:nvSpPr>
        <p:spPr>
          <a:xfrm>
            <a:off x="5963187" y="2418954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D0B262-8839-4CE7-86F8-DBDEA5FE6890}"/>
              </a:ext>
            </a:extLst>
          </p:cNvPr>
          <p:cNvSpPr txBox="1"/>
          <p:nvPr/>
        </p:nvSpPr>
        <p:spPr>
          <a:xfrm>
            <a:off x="2849078" y="3596692"/>
            <a:ext cx="676010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ICE</a:t>
            </a:r>
            <a:r>
              <a:rPr lang="en-GB" sz="6500" b="1" dirty="0"/>
              <a:t>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MELTS </a:t>
            </a:r>
          </a:p>
          <a:p>
            <a:pPr algn="ctr"/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IT</a:t>
            </a:r>
            <a:r>
              <a:rPr lang="en-GB" sz="6500" b="1" dirty="0"/>
              <a:t>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BECOMES </a:t>
            </a:r>
            <a:r>
              <a:rPr lang="en-GB" sz="65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LIQUID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CCDDAA-B677-440C-82AE-E90C8A4DAD3E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4AE80-7D41-4256-87A6-52B345576C72}"/>
              </a:ext>
            </a:extLst>
          </p:cNvPr>
          <p:cNvSpPr/>
          <p:nvPr/>
        </p:nvSpPr>
        <p:spPr>
          <a:xfrm>
            <a:off x="4155198" y="2431244"/>
            <a:ext cx="4147867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EVERYTIME</a:t>
            </a:r>
            <a:endParaRPr lang="en-GB" dirty="0"/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2BF7CE19-336E-4B8F-AAAA-EE8A76E4AC57}"/>
              </a:ext>
            </a:extLst>
          </p:cNvPr>
          <p:cNvSpPr/>
          <p:nvPr/>
        </p:nvSpPr>
        <p:spPr>
          <a:xfrm rot="1429073">
            <a:off x="8531122" y="3374578"/>
            <a:ext cx="3298327" cy="3035848"/>
          </a:xfrm>
          <a:prstGeom prst="star3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346200">
                    <a:schemeClr val="bg1"/>
                  </a:glow>
                </a:effectLst>
              </a:rPr>
              <a:t>ALWAYS!</a:t>
            </a:r>
          </a:p>
        </p:txBody>
      </p:sp>
      <p:sp>
        <p:nvSpPr>
          <p:cNvPr id="4" name="Not Equal 3">
            <a:extLst>
              <a:ext uri="{FF2B5EF4-FFF2-40B4-BE49-F238E27FC236}">
                <a16:creationId xmlns:a16="http://schemas.microsoft.com/office/drawing/2014/main" id="{E9650B4D-1E15-4EEC-8315-EB21B565919B}"/>
              </a:ext>
            </a:extLst>
          </p:cNvPr>
          <p:cNvSpPr/>
          <p:nvPr/>
        </p:nvSpPr>
        <p:spPr>
          <a:xfrm>
            <a:off x="375385" y="5563402"/>
            <a:ext cx="842026" cy="577516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98B154-72CF-47B5-9853-22727338DAF9}"/>
              </a:ext>
            </a:extLst>
          </p:cNvPr>
          <p:cNvSpPr txBox="1"/>
          <p:nvPr/>
        </p:nvSpPr>
        <p:spPr>
          <a:xfrm>
            <a:off x="1739792" y="1834228"/>
            <a:ext cx="87468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STUDY ALL THE </a:t>
            </a:r>
            <a:r>
              <a:rPr kumimoji="0" lang="en-GB" sz="54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en-GB" sz="44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LESSONS AGAIN LATER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GB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en-GB" sz="6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>
                <a:ln w="28575">
                  <a:solidFill>
                    <a:sysClr val="windowText" lastClr="000000"/>
                  </a:solidFill>
                </a:ln>
                <a:solidFill>
                  <a:srgbClr val="5B9BD5">
                    <a:lumMod val="75000"/>
                  </a:srgbClr>
                </a:solidFill>
                <a:highlight>
                  <a:srgbClr val="FFFF00"/>
                </a:highlight>
              </a:rPr>
              <a:t>IS </a:t>
            </a:r>
            <a:r>
              <a:rPr kumimoji="0" lang="en-GB" sz="60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en-GB" sz="60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5B9BD5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IMPORTANT</a:t>
            </a:r>
          </a:p>
          <a:p>
            <a:pPr lvl="0" algn="ctr">
              <a:defRPr/>
            </a:pPr>
            <a:r>
              <a:rPr lang="en-GB" sz="6000" b="1" dirty="0">
                <a:ln w="28575">
                  <a:solidFill>
                    <a:sysClr val="windowText" lastClr="000000"/>
                  </a:solidFill>
                </a:ln>
                <a:solidFill>
                  <a:srgbClr val="5B9BD5">
                    <a:lumMod val="75000"/>
                  </a:srgbClr>
                </a:solidFill>
                <a:highlight>
                  <a:srgbClr val="FFFF00"/>
                </a:highlight>
                <a:latin typeface="Calibri" panose="020F0502020204030204"/>
              </a:rPr>
              <a:t>FOR EVERYDAY COMMUNICATION</a:t>
            </a:r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5B9BD5">
                    <a:lumMod val="75000"/>
                  </a:srgbClr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endParaRPr kumimoji="0" lang="en-GB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5B9BD5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aduation_hat.svg ‎ (SVG file, nominally 661 × 278 pixels, fi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2" y="407267"/>
            <a:ext cx="2092696" cy="880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5003" y="1187897"/>
            <a:ext cx="551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60" y="1962707"/>
            <a:ext cx="1671500" cy="11245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7843" y="6027632"/>
            <a:ext cx="340906" cy="290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ot Equal 6">
            <a:extLst>
              <a:ext uri="{FF2B5EF4-FFF2-40B4-BE49-F238E27FC236}">
                <a16:creationId xmlns:a16="http://schemas.microsoft.com/office/drawing/2014/main" id="{10365E96-15EE-4383-88D1-C06DE76F88C7}"/>
              </a:ext>
            </a:extLst>
          </p:cNvPr>
          <p:cNvSpPr/>
          <p:nvPr/>
        </p:nvSpPr>
        <p:spPr>
          <a:xfrm>
            <a:off x="245806" y="6172929"/>
            <a:ext cx="658762" cy="414684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B1CB3-DAC6-4593-8717-A240B1451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1" t="6031" r="4850" b="5923"/>
          <a:stretch/>
        </p:blipFill>
        <p:spPr>
          <a:xfrm>
            <a:off x="9223700" y="610189"/>
            <a:ext cx="2758668" cy="2666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6DEF6-5731-43D9-B1DF-F33E034E211D}"/>
              </a:ext>
            </a:extLst>
          </p:cNvPr>
          <p:cNvSpPr txBox="1"/>
          <p:nvPr/>
        </p:nvSpPr>
        <p:spPr>
          <a:xfrm>
            <a:off x="1857915" y="2438932"/>
            <a:ext cx="8510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GENERAL TRUTHS </a:t>
            </a:r>
          </a:p>
          <a:p>
            <a:pPr algn="ctr"/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AND </a:t>
            </a:r>
          </a:p>
          <a:p>
            <a:pPr algn="ctr"/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SCIENTIFIC FACTS</a:t>
            </a:r>
          </a:p>
        </p:txBody>
      </p:sp>
      <p:pic>
        <p:nvPicPr>
          <p:cNvPr id="5" name="Picture 4" descr="Graduation_hat.svg ‎ (SVG file, nominally 661 × 278 pixels, file ...">
            <a:extLst>
              <a:ext uri="{FF2B5EF4-FFF2-40B4-BE49-F238E27FC236}">
                <a16:creationId xmlns:a16="http://schemas.microsoft.com/office/drawing/2014/main" id="{A377F546-5FE5-42C3-86F1-B5573DC5B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2" y="443845"/>
            <a:ext cx="2092696" cy="880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96C16-D52C-4C85-BC7C-FA37803F0250}"/>
              </a:ext>
            </a:extLst>
          </p:cNvPr>
          <p:cNvSpPr txBox="1"/>
          <p:nvPr/>
        </p:nvSpPr>
        <p:spPr>
          <a:xfrm>
            <a:off x="3002719" y="1235781"/>
            <a:ext cx="622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ENGLISH LANGUAGE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46AED5-6CCF-4EAA-8634-C4DF2FFB6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26" y="3443489"/>
            <a:ext cx="1671500" cy="1124582"/>
          </a:xfrm>
          <a:prstGeom prst="rect">
            <a:avLst/>
          </a:prstGeom>
        </p:spPr>
      </p:pic>
      <p:sp>
        <p:nvSpPr>
          <p:cNvPr id="8" name="Not Equal 7">
            <a:extLst>
              <a:ext uri="{FF2B5EF4-FFF2-40B4-BE49-F238E27FC236}">
                <a16:creationId xmlns:a16="http://schemas.microsoft.com/office/drawing/2014/main" id="{02FC85D2-DD28-40C1-8182-02880F3EFF76}"/>
              </a:ext>
            </a:extLst>
          </p:cNvPr>
          <p:cNvSpPr/>
          <p:nvPr/>
        </p:nvSpPr>
        <p:spPr>
          <a:xfrm>
            <a:off x="275303" y="6066503"/>
            <a:ext cx="953729" cy="491613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E3E72-9C58-4148-8B2B-B3293DBF4EFC}"/>
              </a:ext>
            </a:extLst>
          </p:cNvPr>
          <p:cNvSpPr txBox="1"/>
          <p:nvPr/>
        </p:nvSpPr>
        <p:spPr>
          <a:xfrm>
            <a:off x="1533832" y="629265"/>
            <a:ext cx="926198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REMEMBER</a:t>
            </a:r>
          </a:p>
          <a:p>
            <a:pPr algn="ctr"/>
            <a:endParaRPr lang="en-GB" sz="8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  <a:p>
            <a:pPr algn="ctr"/>
            <a:r>
              <a:rPr lang="en-GB" sz="7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>
                  <a:glow rad="1092200">
                    <a:srgbClr val="FFC000">
                      <a:satMod val="175000"/>
                    </a:srgbClr>
                  </a:glow>
                </a:effectLst>
              </a:rPr>
              <a:t>IF</a:t>
            </a:r>
          </a:p>
          <a:p>
            <a:pPr algn="ctr"/>
            <a:endParaRPr lang="en-GB" sz="8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IS OFTEN USED FOR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5400" b="1" dirty="0">
                <a:effectLst>
                  <a:glow rad="736600">
                    <a:schemeClr val="accent4">
                      <a:satMod val="175000"/>
                    </a:schemeClr>
                  </a:glow>
                </a:effectLst>
              </a:rPr>
              <a:t>EXPECTATIONS IN REALITY </a:t>
            </a:r>
          </a:p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AND </a:t>
            </a:r>
          </a:p>
          <a:p>
            <a:pPr algn="ctr"/>
            <a:r>
              <a:rPr lang="en-GB" sz="5400" b="1" dirty="0">
                <a:effectLst>
                  <a:glow rad="812800">
                    <a:schemeClr val="accent4">
                      <a:satMod val="175000"/>
                    </a:schemeClr>
                  </a:glow>
                </a:effectLst>
              </a:rPr>
              <a:t>UNLIKELY FANTASY RESULTS </a:t>
            </a:r>
          </a:p>
        </p:txBody>
      </p:sp>
    </p:spTree>
    <p:extLst>
      <p:ext uri="{BB962C8B-B14F-4D97-AF65-F5344CB8AC3E}">
        <p14:creationId xmlns:p14="http://schemas.microsoft.com/office/powerpoint/2010/main" val="26344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91D9A5-7FA9-4D3D-AECB-D2DA99C9F284}"/>
              </a:ext>
            </a:extLst>
          </p:cNvPr>
          <p:cNvSpPr/>
          <p:nvPr/>
        </p:nvSpPr>
        <p:spPr>
          <a:xfrm>
            <a:off x="3146320" y="2834890"/>
            <a:ext cx="61746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</a:rPr>
              <a:t>AND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 </a:t>
            </a:r>
          </a:p>
          <a:p>
            <a:pPr lvl="0"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12415-ED5F-4D03-BB4B-33C5779C9777}"/>
              </a:ext>
            </a:extLst>
          </p:cNvPr>
          <p:cNvSpPr txBox="1"/>
          <p:nvPr/>
        </p:nvSpPr>
        <p:spPr>
          <a:xfrm>
            <a:off x="5702708" y="218463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07460-6567-496C-A951-37ADE3E353CA}"/>
              </a:ext>
            </a:extLst>
          </p:cNvPr>
          <p:cNvSpPr txBox="1"/>
          <p:nvPr/>
        </p:nvSpPr>
        <p:spPr>
          <a:xfrm>
            <a:off x="4599036" y="461085"/>
            <a:ext cx="312174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500" b="1" dirty="0"/>
              <a:t>BUT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21515-1DA2-4970-BDB3-2BF963290E76}"/>
              </a:ext>
            </a:extLst>
          </p:cNvPr>
          <p:cNvSpPr txBox="1"/>
          <p:nvPr/>
        </p:nvSpPr>
        <p:spPr>
          <a:xfrm>
            <a:off x="1150372" y="5683045"/>
            <a:ext cx="1046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PLEASE NOTICE THE FOLLOWING INFORMATION 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3FB7DB6F-5B89-4124-B2D9-6FC13EEF5CAC}"/>
              </a:ext>
            </a:extLst>
          </p:cNvPr>
          <p:cNvSpPr/>
          <p:nvPr/>
        </p:nvSpPr>
        <p:spPr>
          <a:xfrm>
            <a:off x="226142" y="4670323"/>
            <a:ext cx="796413" cy="570271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07407E-6 L 2.5E-6 -0.07222 " pathEditMode="relative" rAng="0" ptsTypes="AA">
                                      <p:cBhvr>
                                        <p:cTn id="3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  <p:bldP spid="2" grpId="0"/>
      <p:bldP spid="2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94A838-0FF2-4EA8-81C9-FCA5853807DC}"/>
              </a:ext>
            </a:extLst>
          </p:cNvPr>
          <p:cNvSpPr txBox="1"/>
          <p:nvPr/>
        </p:nvSpPr>
        <p:spPr>
          <a:xfrm>
            <a:off x="2205332" y="1156710"/>
            <a:ext cx="7885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GENERAL TRUTHS </a:t>
            </a:r>
          </a:p>
          <a:p>
            <a:pPr algn="ctr"/>
            <a:r>
              <a:rPr lang="en-GB" sz="2400" b="1" dirty="0"/>
              <a:t>AND</a:t>
            </a:r>
            <a:r>
              <a:rPr lang="en-GB" sz="3200" b="1" dirty="0"/>
              <a:t> </a:t>
            </a:r>
          </a:p>
          <a:p>
            <a:pPr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SCIENTIFIC FACTS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06BCA-7110-4910-A61E-F4089275A72A}"/>
              </a:ext>
            </a:extLst>
          </p:cNvPr>
          <p:cNvSpPr txBox="1"/>
          <p:nvPr/>
        </p:nvSpPr>
        <p:spPr>
          <a:xfrm>
            <a:off x="3969548" y="3265480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7F92-4944-4131-8854-FDA1973EC07B}"/>
              </a:ext>
            </a:extLst>
          </p:cNvPr>
          <p:cNvSpPr txBox="1"/>
          <p:nvPr/>
        </p:nvSpPr>
        <p:spPr>
          <a:xfrm>
            <a:off x="5937576" y="3265479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23877-A8C9-4C25-8210-9BC05A8C9F29}"/>
              </a:ext>
            </a:extLst>
          </p:cNvPr>
          <p:cNvSpPr txBox="1"/>
          <p:nvPr/>
        </p:nvSpPr>
        <p:spPr>
          <a:xfrm>
            <a:off x="4770637" y="3561347"/>
            <a:ext cx="1232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0F4AC-0219-4AEA-9DC2-770202993EAB}"/>
              </a:ext>
            </a:extLst>
          </p:cNvPr>
          <p:cNvSpPr txBox="1"/>
          <p:nvPr/>
        </p:nvSpPr>
        <p:spPr>
          <a:xfrm>
            <a:off x="2649184" y="4897197"/>
            <a:ext cx="699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ARE VERY SIMILAR IN MEANING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6FC02-C111-4F0B-98D3-F42BB3BD3CCC}"/>
              </a:ext>
            </a:extLst>
          </p:cNvPr>
          <p:cNvSpPr txBox="1"/>
          <p:nvPr/>
        </p:nvSpPr>
        <p:spPr>
          <a:xfrm>
            <a:off x="5690958" y="57193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3549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906BCA-7110-4910-A61E-F4089275A72A}"/>
              </a:ext>
            </a:extLst>
          </p:cNvPr>
          <p:cNvSpPr txBox="1"/>
          <p:nvPr/>
        </p:nvSpPr>
        <p:spPr>
          <a:xfrm>
            <a:off x="5658550" y="3068867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7F92-4944-4131-8854-FDA1973EC07B}"/>
              </a:ext>
            </a:extLst>
          </p:cNvPr>
          <p:cNvSpPr txBox="1"/>
          <p:nvPr/>
        </p:nvSpPr>
        <p:spPr>
          <a:xfrm>
            <a:off x="4882873" y="3068867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CE91-7DCC-4635-B8DF-137F81AD7CE2}"/>
              </a:ext>
            </a:extLst>
          </p:cNvPr>
          <p:cNvSpPr txBox="1"/>
          <p:nvPr/>
        </p:nvSpPr>
        <p:spPr>
          <a:xfrm>
            <a:off x="563298" y="4065997"/>
            <a:ext cx="110566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/>
              <a:t>IT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RAINS </a:t>
            </a:r>
            <a:r>
              <a:rPr lang="en-GB" sz="6500" b="1" dirty="0"/>
              <a:t>THINGS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GET WET</a:t>
            </a:r>
            <a:r>
              <a:rPr lang="en-GB" sz="6500" b="1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A51DE-32BA-4135-9A97-4AB54AE1F9D4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</p:spTree>
    <p:extLst>
      <p:ext uri="{BB962C8B-B14F-4D97-AF65-F5344CB8AC3E}">
        <p14:creationId xmlns:p14="http://schemas.microsoft.com/office/powerpoint/2010/main" val="10459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FCCE91-7DCC-4635-B8DF-137F81AD7CE2}"/>
              </a:ext>
            </a:extLst>
          </p:cNvPr>
          <p:cNvSpPr txBox="1"/>
          <p:nvPr/>
        </p:nvSpPr>
        <p:spPr>
          <a:xfrm>
            <a:off x="1762390" y="3987485"/>
            <a:ext cx="1105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</a:t>
            </a:r>
            <a:r>
              <a:rPr kumimoji="0" lang="en-GB" sz="5400" b="1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RAINS</a:t>
            </a:r>
            <a:r>
              <a:rPr kumimoji="0" lang="en-GB" sz="54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</a:t>
            </a:r>
            <a:r>
              <a:rPr kumimoji="0" lang="en-GB" sz="54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5400" b="1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WET</a:t>
            </a:r>
            <a:r>
              <a:rPr kumimoji="0" lang="en-GB" sz="54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06BCA-7110-4910-A61E-F4089275A72A}"/>
              </a:ext>
            </a:extLst>
          </p:cNvPr>
          <p:cNvSpPr txBox="1"/>
          <p:nvPr/>
        </p:nvSpPr>
        <p:spPr>
          <a:xfrm>
            <a:off x="1951572" y="3710486"/>
            <a:ext cx="86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7F92-4944-4131-8854-FDA1973EC07B}"/>
              </a:ext>
            </a:extLst>
          </p:cNvPr>
          <p:cNvSpPr txBox="1"/>
          <p:nvPr/>
        </p:nvSpPr>
        <p:spPr>
          <a:xfrm>
            <a:off x="928849" y="4449150"/>
            <a:ext cx="271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107E450-5420-42AF-AF91-D9A5FD1EBDDF}"/>
              </a:ext>
            </a:extLst>
          </p:cNvPr>
          <p:cNvSpPr/>
          <p:nvPr/>
        </p:nvSpPr>
        <p:spPr>
          <a:xfrm>
            <a:off x="2676585" y="2187704"/>
            <a:ext cx="5553777" cy="1696037"/>
          </a:xfrm>
          <a:prstGeom prst="wedgeEllipseCallout">
            <a:avLst>
              <a:gd name="adj1" fmla="val -47175"/>
              <a:gd name="adj2" fmla="val 51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558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 THE CASE IT HAPPENS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1D802CB-8E79-419C-B04D-E443EB075A14}"/>
              </a:ext>
            </a:extLst>
          </p:cNvPr>
          <p:cNvSpPr/>
          <p:nvPr/>
        </p:nvSpPr>
        <p:spPr>
          <a:xfrm>
            <a:off x="4716023" y="4778477"/>
            <a:ext cx="5553777" cy="1651820"/>
          </a:xfrm>
          <a:prstGeom prst="wedgeEllipseCallout">
            <a:avLst>
              <a:gd name="adj1" fmla="val -70801"/>
              <a:gd name="adj2" fmla="val -3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28575">
                  <a:noFill/>
                </a:ln>
                <a:solidFill>
                  <a:prstClr val="black"/>
                </a:solidFill>
                <a:effectLst>
                  <a:glow rad="6604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AT THE TIME IT HAPPENS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199B88-707F-4023-94A2-46ABC97C5120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TRUTHS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FACTS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A441EAC5-8D81-4E06-A4E6-5F96F2E57576}"/>
              </a:ext>
            </a:extLst>
          </p:cNvPr>
          <p:cNvSpPr/>
          <p:nvPr/>
        </p:nvSpPr>
        <p:spPr>
          <a:xfrm>
            <a:off x="304800" y="6006353"/>
            <a:ext cx="860612" cy="644704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5" grpId="2"/>
      <p:bldP spid="6" grpId="0"/>
      <p:bldP spid="2" grpId="0" animBg="1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FCCE91-7DCC-4635-B8DF-137F81AD7CE2}"/>
              </a:ext>
            </a:extLst>
          </p:cNvPr>
          <p:cNvSpPr txBox="1"/>
          <p:nvPr/>
        </p:nvSpPr>
        <p:spPr>
          <a:xfrm>
            <a:off x="495921" y="3575108"/>
            <a:ext cx="110566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6500" b="1" dirty="0">
                <a:solidFill>
                  <a:prstClr val="black"/>
                </a:solidFill>
              </a:rPr>
              <a:t>IT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RAINS </a:t>
            </a:r>
            <a:r>
              <a:rPr lang="en-GB" sz="6500" b="1" dirty="0">
                <a:solidFill>
                  <a:prstClr val="black"/>
                </a:solidFill>
              </a:rPr>
              <a:t>THINGS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GET WET</a:t>
            </a:r>
            <a:r>
              <a:rPr lang="en-GB" sz="65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8643BC7-DE6F-46DB-AC61-1229259E78C9}"/>
              </a:ext>
            </a:extLst>
          </p:cNvPr>
          <p:cNvSpPr/>
          <p:nvPr/>
        </p:nvSpPr>
        <p:spPr>
          <a:xfrm>
            <a:off x="495920" y="4886632"/>
            <a:ext cx="3456648" cy="1435510"/>
          </a:xfrm>
          <a:prstGeom prst="wedgeEllipseCallout">
            <a:avLst>
              <a:gd name="adj1" fmla="val 26729"/>
              <a:gd name="adj2" fmla="val -70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</a:rPr>
              <a:t>PRESENT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F69CDA-8AB0-41A2-860D-1C93967B0F58}"/>
              </a:ext>
            </a:extLst>
          </p:cNvPr>
          <p:cNvSpPr/>
          <p:nvPr/>
        </p:nvSpPr>
        <p:spPr>
          <a:xfrm>
            <a:off x="7798780" y="4728266"/>
            <a:ext cx="3753830" cy="1593876"/>
          </a:xfrm>
          <a:prstGeom prst="wedgeEllipseCallout">
            <a:avLst>
              <a:gd name="adj1" fmla="val -21060"/>
              <a:gd name="adj2" fmla="val -65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19050">
                  <a:solidFill>
                    <a:sysClr val="windowText" lastClr="000000"/>
                  </a:solidFill>
                </a:ln>
              </a:rPr>
              <a:t>PRESENT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A3AAC-6E63-45A5-98DE-35F121C5D294}"/>
              </a:ext>
            </a:extLst>
          </p:cNvPr>
          <p:cNvSpPr txBox="1"/>
          <p:nvPr/>
        </p:nvSpPr>
        <p:spPr>
          <a:xfrm>
            <a:off x="4737283" y="2806671"/>
            <a:ext cx="84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OR</a:t>
            </a:r>
            <a:endParaRPr lang="en-GB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A59F6-42E0-48DD-AC7A-5493C205D733}"/>
              </a:ext>
            </a:extLst>
          </p:cNvPr>
          <p:cNvSpPr txBox="1"/>
          <p:nvPr/>
        </p:nvSpPr>
        <p:spPr>
          <a:xfrm>
            <a:off x="3729824" y="2482502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86F60-0763-4564-994B-639D89D7C8C6}"/>
              </a:ext>
            </a:extLst>
          </p:cNvPr>
          <p:cNvSpPr txBox="1"/>
          <p:nvPr/>
        </p:nvSpPr>
        <p:spPr>
          <a:xfrm>
            <a:off x="5882750" y="2482501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A6852-F3D8-4432-B66C-081336661582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A89806C0-EF95-48B2-89A2-FB0E0ED74324}"/>
              </a:ext>
            </a:extLst>
          </p:cNvPr>
          <p:cNvSpPr/>
          <p:nvPr/>
        </p:nvSpPr>
        <p:spPr>
          <a:xfrm>
            <a:off x="294968" y="2713703"/>
            <a:ext cx="884903" cy="63909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906BCA-7110-4910-A61E-F4089275A72A}"/>
              </a:ext>
            </a:extLst>
          </p:cNvPr>
          <p:cNvSpPr txBox="1"/>
          <p:nvPr/>
        </p:nvSpPr>
        <p:spPr>
          <a:xfrm>
            <a:off x="5591173" y="2577978"/>
            <a:ext cx="8661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7F92-4944-4131-8854-FDA1973EC07B}"/>
              </a:ext>
            </a:extLst>
          </p:cNvPr>
          <p:cNvSpPr txBox="1"/>
          <p:nvPr/>
        </p:nvSpPr>
        <p:spPr>
          <a:xfrm>
            <a:off x="4815496" y="2577978"/>
            <a:ext cx="2417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CE91-7DCC-4635-B8DF-137F81AD7CE2}"/>
              </a:ext>
            </a:extLst>
          </p:cNvPr>
          <p:cNvSpPr txBox="1"/>
          <p:nvPr/>
        </p:nvSpPr>
        <p:spPr>
          <a:xfrm>
            <a:off x="495921" y="3575108"/>
            <a:ext cx="110566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dirty="0"/>
              <a:t>THERE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IS</a:t>
            </a:r>
            <a:r>
              <a:rPr lang="en-GB" sz="6500" b="1" dirty="0"/>
              <a:t> A TORNADO THERE </a:t>
            </a:r>
            <a:r>
              <a:rPr lang="en-GB" sz="65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IS</a:t>
            </a:r>
            <a:r>
              <a:rPr lang="en-GB" sz="6500" b="1" dirty="0"/>
              <a:t> </a:t>
            </a:r>
          </a:p>
          <a:p>
            <a:pPr algn="ctr"/>
            <a:r>
              <a:rPr lang="en-GB" sz="6500" b="1" dirty="0"/>
              <a:t>USUALLY DAMAGE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08FEB-3C35-4775-A198-BCDE07B82920}"/>
              </a:ext>
            </a:extLst>
          </p:cNvPr>
          <p:cNvSpPr/>
          <p:nvPr/>
        </p:nvSpPr>
        <p:spPr>
          <a:xfrm>
            <a:off x="4379494" y="618044"/>
            <a:ext cx="3416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GENERAL TRUTHS </a:t>
            </a:r>
          </a:p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AND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rPr>
              <a:t>SCIENTIFIC FACTS</a:t>
            </a:r>
          </a:p>
        </p:txBody>
      </p:sp>
      <p:sp>
        <p:nvSpPr>
          <p:cNvPr id="2" name="Not Equal 1">
            <a:extLst>
              <a:ext uri="{FF2B5EF4-FFF2-40B4-BE49-F238E27FC236}">
                <a16:creationId xmlns:a16="http://schemas.microsoft.com/office/drawing/2014/main" id="{368DA01B-F2AC-4155-B231-2909F72C7F7F}"/>
              </a:ext>
            </a:extLst>
          </p:cNvPr>
          <p:cNvSpPr/>
          <p:nvPr/>
        </p:nvSpPr>
        <p:spPr>
          <a:xfrm>
            <a:off x="495921" y="5520267"/>
            <a:ext cx="1248212" cy="711200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212</Words>
  <Application>Microsoft Office PowerPoint</Application>
  <PresentationFormat>Widescreen</PresentationFormat>
  <Paragraphs>108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40</cp:revision>
  <dcterms:created xsi:type="dcterms:W3CDTF">2017-08-13T16:41:42Z</dcterms:created>
  <dcterms:modified xsi:type="dcterms:W3CDTF">2017-09-09T16:59:07Z</dcterms:modified>
</cp:coreProperties>
</file>