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615" r:id="rId4"/>
    <p:sldId id="619" r:id="rId5"/>
    <p:sldId id="598" r:id="rId6"/>
    <p:sldId id="627" r:id="rId7"/>
    <p:sldId id="622" r:id="rId8"/>
    <p:sldId id="626" r:id="rId9"/>
    <p:sldId id="625" r:id="rId10"/>
    <p:sldId id="618" r:id="rId11"/>
    <p:sldId id="611" r:id="rId12"/>
    <p:sldId id="307" r:id="rId13"/>
    <p:sldId id="628" r:id="rId14"/>
    <p:sldId id="623" r:id="rId15"/>
    <p:sldId id="603" r:id="rId16"/>
    <p:sldId id="606" r:id="rId17"/>
    <p:sldId id="257" r:id="rId18"/>
    <p:sldId id="607" r:id="rId19"/>
    <p:sldId id="608" r:id="rId20"/>
    <p:sldId id="620" r:id="rId21"/>
    <p:sldId id="621" r:id="rId22"/>
    <p:sldId id="604" r:id="rId23"/>
    <p:sldId id="629" r:id="rId24"/>
    <p:sldId id="624" r:id="rId25"/>
    <p:sldId id="561" r:id="rId26"/>
    <p:sldId id="421" r:id="rId27"/>
    <p:sldId id="422" r:id="rId28"/>
    <p:sldId id="423" r:id="rId29"/>
    <p:sldId id="259" r:id="rId30"/>
    <p:sldId id="260" r:id="rId31"/>
    <p:sldId id="261" r:id="rId32"/>
    <p:sldId id="262" r:id="rId33"/>
    <p:sldId id="263" r:id="rId34"/>
    <p:sldId id="59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4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B477"/>
    <a:srgbClr val="8FB377"/>
    <a:srgbClr val="A39A01"/>
    <a:srgbClr val="7CA3C6"/>
    <a:srgbClr val="000000"/>
    <a:srgbClr val="FFF341"/>
    <a:srgbClr val="FFF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669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43" y="144"/>
      </p:cViewPr>
      <p:guideLst>
        <p:guide orient="horz" pos="304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E607F-CFAD-4CAF-8BBE-879E033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FACEC-0F18-442B-9C2D-FBCBAB369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81E89-D9E9-4CC3-AF42-FBB5619A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78287-C9CF-47CE-82B6-629F09C99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DB23B-9C4C-46D3-A82A-47A3325E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62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D30A8-5EBD-4CCC-84C6-805CEE439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19B20-5599-4B4B-9943-E5D6C424F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DA927-A546-427E-A73B-B5CADDEAB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AD4DE-ABFB-4CA5-877F-1A5E654B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24D99-0A3F-43AD-8B47-CAB1F072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01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FA3CA1-43A3-4640-835C-4A335EBAA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0BC59-4949-488F-82E8-6E0BB6315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43E42-3883-432B-B258-9264CC54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BB8A1-64BB-4539-8D94-EBFA3254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1E372-427C-4CBF-8079-5EF1E792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457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534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727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93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2872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18/04/2019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113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18/04/2019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513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18/04/2019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297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6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C2CDE-7380-467B-A869-E48571C54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3DCA6-E81F-4761-A021-F82146B6B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23EFA-9D3E-4106-985B-0C844411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53948-693B-47DC-996A-934957683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78E2E-6C78-4F87-810E-1A110BAC9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267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316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599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0315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865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75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797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799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553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908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04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BD2CA-C9C1-4DF4-AA3C-A32072C2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FE65D-A514-4F8A-8D4E-8ECAE3A80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680D-0ED9-402D-9F27-F40B7FAB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14736-3887-4EE0-AF7D-06D950966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E1E3D-9981-4EB7-9DEF-EDA3508FF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252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811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987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725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0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A63F-4041-4E66-936E-74E748F5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9711A-C799-4D05-A674-2DB3360E0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EE72BA-182A-4414-B131-BAFC6B87D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8A371-8750-4E28-9FF8-76EAA5A5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11E58-7D1E-424A-A44D-D7C00444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4EE72-9FCC-4DA1-B225-32867F201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55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811F-B690-46EA-8728-F10A3A20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DE9CD-1500-4BDA-B158-78F5AF5A6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AC0D0-E159-46B6-9D8C-0475DAE28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3BB70-3511-4B63-BEDD-F0C492FDE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77D261-01AF-485D-A8BB-2FC602439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7A31F5-5BA8-4983-A96D-333A9610E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145A81-0D96-4F56-A672-07FC2C27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99C6AF-EE76-4AC1-860D-F5A3A117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3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7502-EADA-452A-B493-9AC778F52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20CC87-2BB2-486D-BEA2-F255CEEF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C834C-618C-4320-9D7E-1153A8F8E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2596D-9FEA-4ECC-88D5-91560901A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99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C4505A-0AF1-4645-9D0C-F93628094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94BBB-E606-4035-ADA2-4CADACC63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E08CD-0BE1-49C3-B0E3-03FF73AA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8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13017-6888-4AF0-9C48-051E44A8D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AF74D-BDF6-494D-A23B-9DAF06FEE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D1932-1413-4894-9E6B-5131FFA5A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AE0EF-1C50-4BF6-B291-B8824C6C7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9BDC3-4C99-42FE-BC7D-2CE21758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30759-A377-495A-B140-10216F289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51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2E4B6-E26E-458E-95E9-5AE02AA72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5E984B-EFB2-45D3-8B0F-0D42248B3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FDFC1-69A7-4DD2-BC59-BE52C25EE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B83AB-75FC-4897-BE52-74202228D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989FB-261A-49C9-AC47-D0DA73C24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FE286-840D-449A-B342-48560D0C0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872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5F98A2-12D6-43A8-8BF3-2CC57AB41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E0EAF-CB49-4C07-8C5E-4D31F9708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CD0B6-C2D0-4741-96B6-BB079BFE0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D3358-3A9B-41E6-B0D4-230A21D3AF24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796D8-B251-409D-AF88-FB7B36B9E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27E98-2266-450B-9B0F-13B3BC153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13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18/04/2019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74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14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openxmlformats.org/officeDocument/2006/relationships/hyperlink" Target="https://pixabay.com/en/hand-man-hand-male-2325868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hyperlink" Target="https://pixabay.com/en/hand-finger-pointing-pointing-1923005/" TargetMode="External"/><Relationship Id="rId4" Type="http://schemas.openxmlformats.org/officeDocument/2006/relationships/hyperlink" Target="http://pngimg.com/download/936" TargetMode="External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slideLayout" Target="../slideLayouts/slideLayout2.xml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audio" Target="../media/media10.mp3"/><Relationship Id="rId17" Type="http://schemas.openxmlformats.org/officeDocument/2006/relationships/image" Target="../media/image17.png"/><Relationship Id="rId2" Type="http://schemas.openxmlformats.org/officeDocument/2006/relationships/audio" Target="../media/media5.wav"/><Relationship Id="rId16" Type="http://schemas.openxmlformats.org/officeDocument/2006/relationships/image" Target="../media/image7.png"/><Relationship Id="rId1" Type="http://schemas.microsoft.com/office/2007/relationships/media" Target="../media/media5.wav"/><Relationship Id="rId6" Type="http://schemas.openxmlformats.org/officeDocument/2006/relationships/audio" Target="../media/media7.mp3"/><Relationship Id="rId11" Type="http://schemas.microsoft.com/office/2007/relationships/media" Target="../media/media10.mp3"/><Relationship Id="rId5" Type="http://schemas.microsoft.com/office/2007/relationships/media" Target="../media/media7.mp3"/><Relationship Id="rId15" Type="http://schemas.microsoft.com/office/2007/relationships/hdphoto" Target="../media/hdphoto5.wdp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13.xml"/><Relationship Id="rId5" Type="http://schemas.microsoft.com/office/2007/relationships/media" Target="../media/media8.mp3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18" Type="http://schemas.openxmlformats.org/officeDocument/2006/relationships/hyperlink" Target="http://pngimg.com/download/936" TargetMode="Externa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hyperlink" Target="https://pixabay.com/en/hand-man-hand-male-2325868/" TargetMode="External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5" Type="http://schemas.microsoft.com/office/2007/relationships/media" Target="../media/media3.mp3"/><Relationship Id="rId15" Type="http://schemas.openxmlformats.org/officeDocument/2006/relationships/hyperlink" Target="https://pixabay.com/en/hand-finger-pointing-pointing-1923005/" TargetMode="External"/><Relationship Id="rId10" Type="http://schemas.openxmlformats.org/officeDocument/2006/relationships/image" Target="../media/image4.png"/><Relationship Id="rId19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openxmlformats.org/officeDocument/2006/relationships/hyperlink" Target="https://pixabay.com/en/hand-man-hand-male-2325868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hyperlink" Target="https://pixabay.com/en/hand-finger-pointing-pointing-1923005/" TargetMode="External"/><Relationship Id="rId4" Type="http://schemas.openxmlformats.org/officeDocument/2006/relationships/hyperlink" Target="http://pngimg.com/download/936" TargetMode="Externa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7ED7F4-2E09-44D8-A8A1-25F2C35C1FEC}"/>
              </a:ext>
            </a:extLst>
          </p:cNvPr>
          <p:cNvSpPr txBox="1"/>
          <p:nvPr/>
        </p:nvSpPr>
        <p:spPr>
          <a:xfrm>
            <a:off x="2493756" y="5832505"/>
            <a:ext cx="7204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SOME IMPORTANT USES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8F991-846C-4E5B-8E4B-64009D351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48125" t="11159" r="41590" b="56087"/>
          <a:stretch/>
        </p:blipFill>
        <p:spPr>
          <a:xfrm>
            <a:off x="4750981" y="1233283"/>
            <a:ext cx="2690037" cy="43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57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uation_hat.svg ‎ (SVG file, nominally 661 × 278 pixels, fil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1598510"/>
            <a:ext cx="1802608" cy="115773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747456" y="1447784"/>
            <a:ext cx="6430239" cy="4397181"/>
          </a:xfrm>
          <a:prstGeom prst="cloud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latin typeface="Calibri" panose="020F0502020204030204"/>
              </a:rPr>
              <a:t>HERE ARE SOME USUAL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effectLst>
                  <a:glow rad="685800">
                    <a:srgbClr val="FFFFFF"/>
                  </a:glow>
                </a:effectLst>
                <a:latin typeface="Calibri" panose="020F0502020204030204"/>
              </a:rPr>
              <a:t>OFF</a:t>
            </a:r>
            <a:r>
              <a:rPr lang="en-GB" sz="4000" b="1" dirty="0"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latin typeface="Calibri" panose="020F050202020403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latin typeface="Calibri" panose="020F0502020204030204"/>
              </a:rPr>
              <a:t>EXAMPLES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685800">
                  <a:srgbClr val="FFFFFF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0624" y="6071616"/>
            <a:ext cx="603830" cy="438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9456" y="406854"/>
            <a:ext cx="503083" cy="30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30" y="4971275"/>
            <a:ext cx="1975007" cy="16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2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uation_hat.svg ‎ (SVG file, nominally 661 × 278 pixels, fil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sp>
        <p:nvSpPr>
          <p:cNvPr id="3" name="Cloud 2"/>
          <p:cNvSpPr/>
          <p:nvPr/>
        </p:nvSpPr>
        <p:spPr>
          <a:xfrm>
            <a:off x="2536723" y="1757444"/>
            <a:ext cx="7466882" cy="4459466"/>
          </a:xfrm>
          <a:prstGeom prst="cloud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THERE ARE MANY MORE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USES IN IDIOMS</a:t>
            </a:r>
          </a:p>
        </p:txBody>
      </p:sp>
      <p:sp>
        <p:nvSpPr>
          <p:cNvPr id="7" name="Oval 6"/>
          <p:cNvSpPr/>
          <p:nvPr/>
        </p:nvSpPr>
        <p:spPr>
          <a:xfrm>
            <a:off x="420624" y="6071616"/>
            <a:ext cx="603830" cy="438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9456" y="406854"/>
            <a:ext cx="503083" cy="30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0" y="4971275"/>
            <a:ext cx="1975007" cy="16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32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0781F5-6CFE-4988-99F3-504A3FBBAA13}"/>
              </a:ext>
            </a:extLst>
          </p:cNvPr>
          <p:cNvSpPr txBox="1"/>
          <p:nvPr/>
        </p:nvSpPr>
        <p:spPr>
          <a:xfrm>
            <a:off x="5094514" y="158621"/>
            <a:ext cx="200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EXAMPLES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48F5C8-E13B-4768-8D11-24F6D86B5858}"/>
              </a:ext>
            </a:extLst>
          </p:cNvPr>
          <p:cNvSpPr txBox="1"/>
          <p:nvPr/>
        </p:nvSpPr>
        <p:spPr>
          <a:xfrm>
            <a:off x="1248697" y="1445342"/>
            <a:ext cx="84262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OFF THE TRACK</a:t>
            </a:r>
          </a:p>
          <a:p>
            <a:r>
              <a:rPr lang="en-GB" dirty="0"/>
              <a:t>OFF THE COAST</a:t>
            </a:r>
          </a:p>
          <a:p>
            <a:r>
              <a:rPr lang="en-GB" dirty="0"/>
              <a:t>OFF THE ROAD</a:t>
            </a:r>
          </a:p>
          <a:p>
            <a:endParaRPr lang="en-GB" dirty="0"/>
          </a:p>
          <a:p>
            <a:r>
              <a:rPr lang="en-GB" dirty="0"/>
              <a:t>OFF THE HIGH STREET</a:t>
            </a:r>
          </a:p>
          <a:p>
            <a:r>
              <a:rPr lang="en-GB" dirty="0"/>
              <a:t>OFF THE POINT</a:t>
            </a:r>
          </a:p>
          <a:p>
            <a:r>
              <a:rPr lang="en-GB" dirty="0"/>
              <a:t>OFF THE BIKE</a:t>
            </a:r>
          </a:p>
          <a:p>
            <a:r>
              <a:rPr lang="en-GB" dirty="0"/>
              <a:t>FAR OFF</a:t>
            </a:r>
          </a:p>
          <a:p>
            <a:endParaRPr lang="en-GB" dirty="0"/>
          </a:p>
          <a:p>
            <a:r>
              <a:rPr lang="en-GB" dirty="0"/>
              <a:t>LIGHT OFF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711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CD18F3-5CEC-4F4B-A71E-7CFC031AC86D}"/>
              </a:ext>
            </a:extLst>
          </p:cNvPr>
          <p:cNvSpPr/>
          <p:nvPr/>
        </p:nvSpPr>
        <p:spPr>
          <a:xfrm>
            <a:off x="675545" y="167666"/>
            <a:ext cx="1084090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/>
              <a:t>Of' connects words. it is used to denote a relationship. belonging to somebody/something (a member of the team)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600" b="1" dirty="0"/>
              <a:t>coming from a particular background (the people of Wales)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600" b="1" dirty="0"/>
              <a:t>to indicate what something contains (a glass of milk)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600" b="1" dirty="0"/>
              <a:t>a point of reckoning (South of the border)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600" b="1" dirty="0"/>
              <a:t>possession (Queen of England) (Heart of gold)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867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2DE756-B0A5-422C-8F8C-971A49FAE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706" y="874815"/>
            <a:ext cx="10962168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However, generally it can be considered the opposite of ‘on’.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light is on’; ‘The light is off’.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‘Off’ is very versatile, it can be used as an adverb, a preposition, an adjective and a noun.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 can be used in various methods, such as: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denote a location (An island off the coast of Spain)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describe a situation (She is better off without him.)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describe something (The milk smells off.)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when speaking of machinery (The air conditioning is off.)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when someone leaves (He is off for the day.)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 many more…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08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47CE7A-EA2F-401A-AD53-DBB3817B54C8}"/>
              </a:ext>
            </a:extLst>
          </p:cNvPr>
          <p:cNvSpPr/>
          <p:nvPr/>
        </p:nvSpPr>
        <p:spPr>
          <a:xfrm>
            <a:off x="871869" y="361507"/>
            <a:ext cx="110684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prepositional function of ‘off’ is also a commonality. Here, it can be used as a word to indicate the physical separation or distance from a position of rest, attachment, or union: ‘Take it off the table’, or ‘a shop just off the main street.’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should also be noticed that both these words have a common etymology, that is, both terms are derived from the same word. Alongside the similarities in pronunciation, this is probably one of the main reasons why people confuse the two.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to summarize, the two words differ in the following areas: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‘Of’ is mostly used as a preposition, and therefore, should be used when a preposition is needed. ‘Off’ is usually used as an adverb, and should be used in cases where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anadverbisneeded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‘Of’ is more often used in sentences, while ‘off’ is used less frequently.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‘Off’ is used in conjunction with verbs, which is not the case with ‘of’.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B089DD-A234-48B9-90C5-C807BEC96187}"/>
              </a:ext>
            </a:extLst>
          </p:cNvPr>
          <p:cNvSpPr txBox="1"/>
          <p:nvPr/>
        </p:nvSpPr>
        <p:spPr>
          <a:xfrm>
            <a:off x="904568" y="5289755"/>
            <a:ext cx="10284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LEAVING POSITION </a:t>
            </a:r>
          </a:p>
        </p:txBody>
      </p:sp>
    </p:spTree>
    <p:extLst>
      <p:ext uri="{BB962C8B-B14F-4D97-AF65-F5344CB8AC3E}">
        <p14:creationId xmlns:p14="http://schemas.microsoft.com/office/powerpoint/2010/main" val="671681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1504BF-97EA-49E2-9560-C79F317757A6}"/>
              </a:ext>
            </a:extLst>
          </p:cNvPr>
          <p:cNvSpPr/>
          <p:nvPr/>
        </p:nvSpPr>
        <p:spPr>
          <a:xfrm>
            <a:off x="2002396" y="428178"/>
            <a:ext cx="799582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The manager is a representative of the office leadership.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Wash your hands of everything.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John is a man of good family.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I think I’m dying of hunger.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Mary has a book of poems.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Is that idiot of a salesman calling again?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I’m going to visit the city of love.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Rupert is one of us.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There is talk of peace.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I need three kilos of sugar.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She was born on the 21st of July in New York.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There were a lot of people standing in line.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We're going to reach the top of the hill.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They live in a block of flats on this street. </a:t>
            </a:r>
          </a:p>
        </p:txBody>
      </p:sp>
    </p:spTree>
    <p:extLst>
      <p:ext uri="{BB962C8B-B14F-4D97-AF65-F5344CB8AC3E}">
        <p14:creationId xmlns:p14="http://schemas.microsoft.com/office/powerpoint/2010/main" val="3551715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682B59-D6E8-4AD2-88DF-13BE96AAEEB4}"/>
              </a:ext>
            </a:extLst>
          </p:cNvPr>
          <p:cNvSpPr/>
          <p:nvPr/>
        </p:nvSpPr>
        <p:spPr>
          <a:xfrm>
            <a:off x="2729023" y="117693"/>
            <a:ext cx="6096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This button is about to come off.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Take off your hat.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Turn off the light.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Take it off the table.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The gas station is just off the corner ahead.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I am scraping the top layer of icing off of the cake.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The manager is off to a meeting in Chicago.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Wipe the sweat off your face.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Take the wrapping off the gift.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This road branches off to Grove City.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He took 10% off for all cash purchases.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Everything was 50% off.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The alarm goes off at noon.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My headache passed off soon.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Mark the pizza off into equal parts. </a:t>
            </a:r>
          </a:p>
        </p:txBody>
      </p:sp>
    </p:spTree>
    <p:extLst>
      <p:ext uri="{BB962C8B-B14F-4D97-AF65-F5344CB8AC3E}">
        <p14:creationId xmlns:p14="http://schemas.microsoft.com/office/powerpoint/2010/main" val="3951360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2272" y="239096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rgbClr val="8FB377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i="0" u="none" strike="noStrike" kern="1200" cap="none" spc="0" normalizeH="0" baseline="0" noProof="0" dirty="0">
                <a:ln w="28575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5207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rgbClr val="90B477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</a:p>
        </p:txBody>
      </p:sp>
    </p:spTree>
    <p:extLst>
      <p:ext uri="{BB962C8B-B14F-4D97-AF65-F5344CB8AC3E}">
        <p14:creationId xmlns:p14="http://schemas.microsoft.com/office/powerpoint/2010/main" val="282313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ersons face&#10;&#10;Description automatically generated">
            <a:extLst>
              <a:ext uri="{FF2B5EF4-FFF2-40B4-BE49-F238E27FC236}">
                <a16:creationId xmlns:a16="http://schemas.microsoft.com/office/drawing/2014/main" id="{F536F74B-0A44-49D8-8F87-AFB8A478B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653141" flipH="1">
            <a:off x="4433329" y="4682270"/>
            <a:ext cx="2183127" cy="1375866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8DA7717-5E5E-45C3-8391-127D12660A8A}"/>
              </a:ext>
            </a:extLst>
          </p:cNvPr>
          <p:cNvSpPr/>
          <p:nvPr/>
        </p:nvSpPr>
        <p:spPr>
          <a:xfrm rot="1618326">
            <a:off x="7303432" y="2043833"/>
            <a:ext cx="1700300" cy="932155"/>
          </a:xfrm>
          <a:prstGeom prst="triangl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B7C7B5-2172-48EA-A6B1-13E9203E3E73}"/>
              </a:ext>
            </a:extLst>
          </p:cNvPr>
          <p:cNvSpPr/>
          <p:nvPr/>
        </p:nvSpPr>
        <p:spPr>
          <a:xfrm>
            <a:off x="6765410" y="66919"/>
            <a:ext cx="6884502" cy="473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hand&#10;&#10;Description automatically generated">
            <a:extLst>
              <a:ext uri="{FF2B5EF4-FFF2-40B4-BE49-F238E27FC236}">
                <a16:creationId xmlns:a16="http://schemas.microsoft.com/office/drawing/2014/main" id="{FF13E1AB-870B-46BD-9FB1-3F90FB479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040625" flipH="1">
            <a:off x="3984435" y="3385310"/>
            <a:ext cx="2266125" cy="1035647"/>
          </a:xfrm>
          <a:prstGeom prst="rect">
            <a:avLst/>
          </a:prstGeom>
        </p:spPr>
      </p:pic>
      <p:pic>
        <p:nvPicPr>
          <p:cNvPr id="5" name="Picture 4" descr="A persons hand&#10;&#10;Description automatically generated">
            <a:extLst>
              <a:ext uri="{FF2B5EF4-FFF2-40B4-BE49-F238E27FC236}">
                <a16:creationId xmlns:a16="http://schemas.microsoft.com/office/drawing/2014/main" id="{32356DA9-74A7-4840-B587-809491487F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1415327">
            <a:off x="4052115" y="1451347"/>
            <a:ext cx="2607055" cy="19552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02F082-0942-4865-A6DB-1B8534FBC2F5}"/>
              </a:ext>
            </a:extLst>
          </p:cNvPr>
          <p:cNvSpPr/>
          <p:nvPr/>
        </p:nvSpPr>
        <p:spPr>
          <a:xfrm>
            <a:off x="8034291" y="2193163"/>
            <a:ext cx="5122415" cy="473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4DEBB536-876E-4685-8BD9-72D4366B8113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rgbClr val="90B477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81C7ED-92D2-4CEA-9546-5EF7E6790E39}"/>
              </a:ext>
            </a:extLst>
          </p:cNvPr>
          <p:cNvSpPr txBox="1"/>
          <p:nvPr/>
        </p:nvSpPr>
        <p:spPr>
          <a:xfrm>
            <a:off x="1717766" y="2993995"/>
            <a:ext cx="2268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ffffff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17CF66-799D-4E61-9145-3F347875C1C4}"/>
              </a:ext>
            </a:extLst>
          </p:cNvPr>
          <p:cNvSpPr txBox="1"/>
          <p:nvPr/>
        </p:nvSpPr>
        <p:spPr>
          <a:xfrm>
            <a:off x="2232615" y="1258500"/>
            <a:ext cx="2268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ffffff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C38835-47D6-46CC-910B-12FF4C8DA44B}"/>
              </a:ext>
            </a:extLst>
          </p:cNvPr>
          <p:cNvSpPr txBox="1"/>
          <p:nvPr/>
        </p:nvSpPr>
        <p:spPr>
          <a:xfrm>
            <a:off x="1366818" y="5509878"/>
            <a:ext cx="2268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ffffff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FDDBBC-EE8C-4766-B194-8F4E1D5674D0}"/>
              </a:ext>
            </a:extLst>
          </p:cNvPr>
          <p:cNvSpPr/>
          <p:nvPr/>
        </p:nvSpPr>
        <p:spPr>
          <a:xfrm>
            <a:off x="9161755" y="-427051"/>
            <a:ext cx="4488156" cy="2276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4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F629A0-368B-4CE1-95CD-08F2D87244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48125" t="11159" r="41590" b="56087"/>
          <a:stretch/>
        </p:blipFill>
        <p:spPr>
          <a:xfrm>
            <a:off x="4750981" y="1233283"/>
            <a:ext cx="2690037" cy="43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2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C7C3DB-C5B0-43A2-9E15-14EFFA6F68F9}"/>
              </a:ext>
            </a:extLst>
          </p:cNvPr>
          <p:cNvSpPr txBox="1"/>
          <p:nvPr/>
        </p:nvSpPr>
        <p:spPr>
          <a:xfrm>
            <a:off x="5094514" y="158621"/>
            <a:ext cx="200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C7D52D-2E32-4880-9901-65EF0D52C23D}"/>
              </a:ext>
            </a:extLst>
          </p:cNvPr>
          <p:cNvSpPr txBox="1"/>
          <p:nvPr/>
        </p:nvSpPr>
        <p:spPr>
          <a:xfrm>
            <a:off x="2123768" y="1622323"/>
            <a:ext cx="6528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QUANTITY</a:t>
            </a:r>
          </a:p>
        </p:txBody>
      </p:sp>
    </p:spTree>
    <p:extLst>
      <p:ext uri="{BB962C8B-B14F-4D97-AF65-F5344CB8AC3E}">
        <p14:creationId xmlns:p14="http://schemas.microsoft.com/office/powerpoint/2010/main" val="119745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uation_hat.svg ‎ (SVG file, nominally 661 × 278 pixels, fil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sp>
        <p:nvSpPr>
          <p:cNvPr id="3" name="Cloud 2"/>
          <p:cNvSpPr/>
          <p:nvPr/>
        </p:nvSpPr>
        <p:spPr>
          <a:xfrm>
            <a:off x="2536723" y="1757444"/>
            <a:ext cx="7466882" cy="4459466"/>
          </a:xfrm>
          <a:prstGeom prst="cloud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THERE ARE MANY MORE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USES IN IDIOMS</a:t>
            </a:r>
          </a:p>
        </p:txBody>
      </p:sp>
      <p:sp>
        <p:nvSpPr>
          <p:cNvPr id="7" name="Oval 6"/>
          <p:cNvSpPr/>
          <p:nvPr/>
        </p:nvSpPr>
        <p:spPr>
          <a:xfrm>
            <a:off x="420624" y="6071616"/>
            <a:ext cx="603830" cy="438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9456" y="406854"/>
            <a:ext cx="503083" cy="30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0" y="4971275"/>
            <a:ext cx="1975007" cy="16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89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079F91-6F42-4A07-A089-9976650A629A}"/>
              </a:ext>
            </a:extLst>
          </p:cNvPr>
          <p:cNvSpPr txBox="1"/>
          <p:nvPr/>
        </p:nvSpPr>
        <p:spPr>
          <a:xfrm>
            <a:off x="5433526" y="205274"/>
            <a:ext cx="1324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606660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22394" y="266278"/>
            <a:ext cx="4282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STORY BOARD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843" y="3808634"/>
            <a:ext cx="9851494" cy="2421224"/>
          </a:xfrm>
          <a:prstGeom prst="rect">
            <a:avLst/>
          </a:prstGeom>
          <a:effectLst>
            <a:glow rad="1905000">
              <a:schemeClr val="accent4">
                <a:satMod val="175000"/>
              </a:schemeClr>
            </a:glow>
          </a:effectLst>
        </p:spPr>
      </p:pic>
      <p:pic>
        <p:nvPicPr>
          <p:cNvPr id="7" name="storyboard introW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85728" y="530803"/>
            <a:ext cx="653988" cy="718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7713" y="1158134"/>
            <a:ext cx="1804572" cy="2462997"/>
          </a:xfrm>
          <a:prstGeom prst="rect">
            <a:avLst/>
          </a:prstGeom>
        </p:spPr>
      </p:pic>
      <p:sp>
        <p:nvSpPr>
          <p:cNvPr id="9" name="Not Equal 8">
            <a:extLst>
              <a:ext uri="{FF2B5EF4-FFF2-40B4-BE49-F238E27FC236}">
                <a16:creationId xmlns:a16="http://schemas.microsoft.com/office/drawing/2014/main" id="{9BC1047A-8D9E-488C-B2F3-F2C6C4758B52}"/>
              </a:ext>
            </a:extLst>
          </p:cNvPr>
          <p:cNvSpPr/>
          <p:nvPr/>
        </p:nvSpPr>
        <p:spPr>
          <a:xfrm>
            <a:off x="679559" y="2320975"/>
            <a:ext cx="716567" cy="356293"/>
          </a:xfrm>
          <a:prstGeom prst="mathNotEqual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EF1236-A379-47ED-B769-6D154A1F17F1}"/>
              </a:ext>
            </a:extLst>
          </p:cNvPr>
          <p:cNvSpPr/>
          <p:nvPr/>
        </p:nvSpPr>
        <p:spPr>
          <a:xfrm>
            <a:off x="491247" y="5604720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DF0A3D-F1DE-4674-98C0-4A97D939091F}"/>
              </a:ext>
            </a:extLst>
          </p:cNvPr>
          <p:cNvSpPr/>
          <p:nvPr/>
        </p:nvSpPr>
        <p:spPr>
          <a:xfrm>
            <a:off x="2349829" y="1992178"/>
            <a:ext cx="1165384" cy="794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TOTOWARDS LISTPRAC1">
            <a:hlinkClick r:id="" action="ppaction://media"/>
            <a:extLst>
              <a:ext uri="{FF2B5EF4-FFF2-40B4-BE49-F238E27FC236}">
                <a16:creationId xmlns:a16="http://schemas.microsoft.com/office/drawing/2014/main" id="{BEDC492C-0F97-4CF1-B45A-E5B993B3B4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09237" y="3888581"/>
            <a:ext cx="487362" cy="487363"/>
          </a:xfrm>
          <a:prstGeom prst="rect">
            <a:avLst/>
          </a:prstGeom>
        </p:spPr>
      </p:pic>
      <p:pic>
        <p:nvPicPr>
          <p:cNvPr id="12" name="TOTOWARDS LISTPRAC2">
            <a:hlinkClick r:id="" action="ppaction://media"/>
            <a:extLst>
              <a:ext uri="{FF2B5EF4-FFF2-40B4-BE49-F238E27FC236}">
                <a16:creationId xmlns:a16="http://schemas.microsoft.com/office/drawing/2014/main" id="{2C231257-8E0A-4C89-BA1A-07458D7D19A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1731" y="3738816"/>
            <a:ext cx="487362" cy="487363"/>
          </a:xfrm>
          <a:prstGeom prst="rect">
            <a:avLst/>
          </a:prstGeom>
        </p:spPr>
      </p:pic>
      <p:pic>
        <p:nvPicPr>
          <p:cNvPr id="13" name="TOTOWARDS LISTPRAC3">
            <a:hlinkClick r:id="" action="ppaction://media"/>
            <a:extLst>
              <a:ext uri="{FF2B5EF4-FFF2-40B4-BE49-F238E27FC236}">
                <a16:creationId xmlns:a16="http://schemas.microsoft.com/office/drawing/2014/main" id="{2E082B6D-2025-47CD-9388-7EAC76134F7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41438" y="4235450"/>
            <a:ext cx="487362" cy="487363"/>
          </a:xfrm>
          <a:prstGeom prst="rect">
            <a:avLst/>
          </a:prstGeom>
        </p:spPr>
      </p:pic>
      <p:pic>
        <p:nvPicPr>
          <p:cNvPr id="14" name="TOTOWARDS LISTPRAC5">
            <a:hlinkClick r:id="" action="ppaction://media"/>
            <a:extLst>
              <a:ext uri="{FF2B5EF4-FFF2-40B4-BE49-F238E27FC236}">
                <a16:creationId xmlns:a16="http://schemas.microsoft.com/office/drawing/2014/main" id="{50604A9C-288F-42CF-A2F7-EA6ED1DF82D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3920" y="5253140"/>
            <a:ext cx="487363" cy="487362"/>
          </a:xfrm>
          <a:prstGeom prst="rect">
            <a:avLst/>
          </a:prstGeom>
        </p:spPr>
      </p:pic>
      <p:pic>
        <p:nvPicPr>
          <p:cNvPr id="15" name="TOTOWARDS LISTPRAC4">
            <a:hlinkClick r:id="" action="ppaction://media"/>
            <a:extLst>
              <a:ext uri="{FF2B5EF4-FFF2-40B4-BE49-F238E27FC236}">
                <a16:creationId xmlns:a16="http://schemas.microsoft.com/office/drawing/2014/main" id="{B9CBD83E-5031-45E1-A5DA-7401AC46673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8977" y="4989722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5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4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5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306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2F1618-E681-476F-99AB-9320409117B5}"/>
              </a:ext>
            </a:extLst>
          </p:cNvPr>
          <p:cNvSpPr txBox="1"/>
          <p:nvPr/>
        </p:nvSpPr>
        <p:spPr>
          <a:xfrm>
            <a:off x="1445069" y="3421588"/>
            <a:ext cx="912258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WALKED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TOWN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PETER LOOKED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TOWARDS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USUALLY GO TO BED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TOWARDS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MIDNIGHT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JENNY WILL DRIVE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LONDON AIRPORT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JUMBO JET FLEW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TOWARDS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GREAT BRITAIN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223181-04BD-4269-8EED-8674D044B2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1380" y="663214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6083F9-8B68-406B-81FC-D2A5B431F6E7}"/>
              </a:ext>
            </a:extLst>
          </p:cNvPr>
          <p:cNvSpPr txBox="1"/>
          <p:nvPr/>
        </p:nvSpPr>
        <p:spPr>
          <a:xfrm>
            <a:off x="4651834" y="1352760"/>
            <a:ext cx="7468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PRACTICE EXAMPLES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C27DEF-BDB5-4D44-836A-3E08E21419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A601150B-7A09-47E2-82F5-F088D576CCDC}"/>
              </a:ext>
            </a:extLst>
          </p:cNvPr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ightning Bolt 8">
            <a:extLst>
              <a:ext uri="{FF2B5EF4-FFF2-40B4-BE49-F238E27FC236}">
                <a16:creationId xmlns:a16="http://schemas.microsoft.com/office/drawing/2014/main" id="{FF111322-5AB1-49AF-A0E9-7A8800769A72}"/>
              </a:ext>
            </a:extLst>
          </p:cNvPr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C448811F-0912-4D1E-B656-BD291E11809E}"/>
              </a:ext>
            </a:extLst>
          </p:cNvPr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BD45CA7D-EE7C-4A85-B956-A20FD6E337A0}"/>
              </a:ext>
            </a:extLst>
          </p:cNvPr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27619BDC-1123-4EB6-8C63-D8BD7FB00FC5}"/>
              </a:ext>
            </a:extLst>
          </p:cNvPr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76003057-46AD-4CFD-8131-2D20BAE0D309}"/>
              </a:ext>
            </a:extLst>
          </p:cNvPr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DDFBC9A5-8515-41C7-8C2F-91060BCEC188}"/>
              </a:ext>
            </a:extLst>
          </p:cNvPr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ightning Bolt 14">
            <a:extLst>
              <a:ext uri="{FF2B5EF4-FFF2-40B4-BE49-F238E27FC236}">
                <a16:creationId xmlns:a16="http://schemas.microsoft.com/office/drawing/2014/main" id="{446B0F7C-983F-4620-81E4-51F9C4465D7B}"/>
              </a:ext>
            </a:extLst>
          </p:cNvPr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892F98B7-22EE-4A3E-A180-210405A89B57}"/>
              </a:ext>
            </a:extLst>
          </p:cNvPr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Lightning Bolt 16">
            <a:extLst>
              <a:ext uri="{FF2B5EF4-FFF2-40B4-BE49-F238E27FC236}">
                <a16:creationId xmlns:a16="http://schemas.microsoft.com/office/drawing/2014/main" id="{E5BDFDB4-CA29-46C8-94A1-B6DF80DB81DA}"/>
              </a:ext>
            </a:extLst>
          </p:cNvPr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ightning Bolt 17">
            <a:extLst>
              <a:ext uri="{FF2B5EF4-FFF2-40B4-BE49-F238E27FC236}">
                <a16:creationId xmlns:a16="http://schemas.microsoft.com/office/drawing/2014/main" id="{AA1742F4-1134-47BC-9B0C-A5DF830AA650}"/>
              </a:ext>
            </a:extLst>
          </p:cNvPr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ightning Bolt 18">
            <a:extLst>
              <a:ext uri="{FF2B5EF4-FFF2-40B4-BE49-F238E27FC236}">
                <a16:creationId xmlns:a16="http://schemas.microsoft.com/office/drawing/2014/main" id="{86936D33-021D-4F3A-990B-30EAA5EE6FC3}"/>
              </a:ext>
            </a:extLst>
          </p:cNvPr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22569D9D-06E1-4282-8922-BA8BF6C9DE6A}"/>
              </a:ext>
            </a:extLst>
          </p:cNvPr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C3C7C9-66CB-4879-95BD-FC16584DD24B}"/>
              </a:ext>
            </a:extLst>
          </p:cNvPr>
          <p:cNvSpPr/>
          <p:nvPr/>
        </p:nvSpPr>
        <p:spPr>
          <a:xfrm>
            <a:off x="10226547" y="350570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9F4081B-7DCE-4220-BEE4-B75DDBC1B82F}"/>
              </a:ext>
            </a:extLst>
          </p:cNvPr>
          <p:cNvSpPr/>
          <p:nvPr/>
        </p:nvSpPr>
        <p:spPr>
          <a:xfrm>
            <a:off x="9471634" y="411941"/>
            <a:ext cx="879412" cy="968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5319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9270" y="254385"/>
            <a:ext cx="12670971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96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LISTEN                                     	  AGAIN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2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247" y="5604720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43853" y="5765188"/>
            <a:ext cx="1165384" cy="794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TOTOWARDS LISTPRAC1">
            <a:hlinkClick r:id="" action="ppaction://media"/>
            <a:extLst>
              <a:ext uri="{FF2B5EF4-FFF2-40B4-BE49-F238E27FC236}">
                <a16:creationId xmlns:a16="http://schemas.microsoft.com/office/drawing/2014/main" id="{80120B4C-212A-411D-9797-DE81B9CF5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09237" y="3888581"/>
            <a:ext cx="487362" cy="487363"/>
          </a:xfrm>
          <a:prstGeom prst="rect">
            <a:avLst/>
          </a:prstGeom>
        </p:spPr>
      </p:pic>
      <p:pic>
        <p:nvPicPr>
          <p:cNvPr id="26" name="TOTOWARDS LISTPRAC2">
            <a:hlinkClick r:id="" action="ppaction://media"/>
            <a:extLst>
              <a:ext uri="{FF2B5EF4-FFF2-40B4-BE49-F238E27FC236}">
                <a16:creationId xmlns:a16="http://schemas.microsoft.com/office/drawing/2014/main" id="{AFDEFA8C-876A-4647-BDF7-BDA9E72C4E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1731" y="3738816"/>
            <a:ext cx="487362" cy="487363"/>
          </a:xfrm>
          <a:prstGeom prst="rect">
            <a:avLst/>
          </a:prstGeom>
        </p:spPr>
      </p:pic>
      <p:pic>
        <p:nvPicPr>
          <p:cNvPr id="27" name="TOTOWARDS LISTPRAC3">
            <a:hlinkClick r:id="" action="ppaction://media"/>
            <a:extLst>
              <a:ext uri="{FF2B5EF4-FFF2-40B4-BE49-F238E27FC236}">
                <a16:creationId xmlns:a16="http://schemas.microsoft.com/office/drawing/2014/main" id="{F237BE93-1D08-4C42-B4BF-17AABF5F93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41438" y="4235450"/>
            <a:ext cx="487362" cy="487363"/>
          </a:xfrm>
          <a:prstGeom prst="rect">
            <a:avLst/>
          </a:prstGeom>
        </p:spPr>
      </p:pic>
      <p:pic>
        <p:nvPicPr>
          <p:cNvPr id="28" name="TOTOWARDS LISTPRAC5">
            <a:hlinkClick r:id="" action="ppaction://media"/>
            <a:extLst>
              <a:ext uri="{FF2B5EF4-FFF2-40B4-BE49-F238E27FC236}">
                <a16:creationId xmlns:a16="http://schemas.microsoft.com/office/drawing/2014/main" id="{E1079B24-87B9-4AA6-A9CB-CFE4DF4A938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63920" y="5253140"/>
            <a:ext cx="487363" cy="487362"/>
          </a:xfrm>
          <a:prstGeom prst="rect">
            <a:avLst/>
          </a:prstGeom>
        </p:spPr>
      </p:pic>
      <p:pic>
        <p:nvPicPr>
          <p:cNvPr id="29" name="TOTOWARDS LISTPRAC4">
            <a:hlinkClick r:id="" action="ppaction://media"/>
            <a:extLst>
              <a:ext uri="{FF2B5EF4-FFF2-40B4-BE49-F238E27FC236}">
                <a16:creationId xmlns:a16="http://schemas.microsoft.com/office/drawing/2014/main" id="{6C9E8158-CB84-40B9-9655-16FD7880A3C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8977" y="4989722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7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2F1618-E681-476F-99AB-9320409117B5}"/>
              </a:ext>
            </a:extLst>
          </p:cNvPr>
          <p:cNvSpPr txBox="1"/>
          <p:nvPr/>
        </p:nvSpPr>
        <p:spPr>
          <a:xfrm>
            <a:off x="0" y="228123"/>
            <a:ext cx="12037235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WALKED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TOWN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PETER LOOKED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TOWARDS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USUALLY GO TO BED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TOWARDS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MIDNIGHT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JENNY WILL DRIVE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LONDON AIRPORT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TAKE A HOLIDAY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TOWARDS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END OF THE SUMMER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JUMBO JET FLEW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TOWARDS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GREAT BRITAIN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11B23EBB-D6AF-449E-AC04-7631B2F172D6}"/>
              </a:ext>
            </a:extLst>
          </p:cNvPr>
          <p:cNvSpPr/>
          <p:nvPr/>
        </p:nvSpPr>
        <p:spPr>
          <a:xfrm>
            <a:off x="5123460" y="669133"/>
            <a:ext cx="1493134" cy="590308"/>
          </a:xfrm>
          <a:prstGeom prst="upArrow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E391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DESTINATION</a:t>
            </a:r>
          </a:p>
        </p:txBody>
      </p:sp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4BB7A2DB-5CDD-45C0-BFB7-DEE01C8F58AD}"/>
              </a:ext>
            </a:extLst>
          </p:cNvPr>
          <p:cNvSpPr/>
          <p:nvPr/>
        </p:nvSpPr>
        <p:spPr>
          <a:xfrm>
            <a:off x="5226330" y="3979330"/>
            <a:ext cx="1493134" cy="590308"/>
          </a:xfrm>
          <a:prstGeom prst="upArrow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E391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DESTINATION</a:t>
            </a:r>
          </a:p>
        </p:txBody>
      </p:sp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17A7C178-61B5-4261-9440-2291D8AA8ED6}"/>
              </a:ext>
            </a:extLst>
          </p:cNvPr>
          <p:cNvSpPr/>
          <p:nvPr/>
        </p:nvSpPr>
        <p:spPr>
          <a:xfrm>
            <a:off x="6177023" y="1782802"/>
            <a:ext cx="1493134" cy="590308"/>
          </a:xfrm>
          <a:prstGeom prst="upArrow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E391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</a:t>
            </a:r>
          </a:p>
        </p:txBody>
      </p:sp>
      <p:sp>
        <p:nvSpPr>
          <p:cNvPr id="10" name="Callout: Up Arrow 9">
            <a:extLst>
              <a:ext uri="{FF2B5EF4-FFF2-40B4-BE49-F238E27FC236}">
                <a16:creationId xmlns:a16="http://schemas.microsoft.com/office/drawing/2014/main" id="{EEE1CBD6-5BB8-459B-B12E-24DC0FC7483C}"/>
              </a:ext>
            </a:extLst>
          </p:cNvPr>
          <p:cNvSpPr/>
          <p:nvPr/>
        </p:nvSpPr>
        <p:spPr>
          <a:xfrm>
            <a:off x="6096000" y="2881066"/>
            <a:ext cx="1493134" cy="590308"/>
          </a:xfrm>
          <a:prstGeom prst="upArrow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E391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TO</a:t>
            </a:r>
          </a:p>
        </p:txBody>
      </p:sp>
      <p:sp>
        <p:nvSpPr>
          <p:cNvPr id="11" name="Callout: Up Arrow 10">
            <a:extLst>
              <a:ext uri="{FF2B5EF4-FFF2-40B4-BE49-F238E27FC236}">
                <a16:creationId xmlns:a16="http://schemas.microsoft.com/office/drawing/2014/main" id="{37C1FA38-E8BD-4CB3-A9B1-317B473F9BF0}"/>
              </a:ext>
            </a:extLst>
          </p:cNvPr>
          <p:cNvSpPr/>
          <p:nvPr/>
        </p:nvSpPr>
        <p:spPr>
          <a:xfrm>
            <a:off x="5758404" y="6136552"/>
            <a:ext cx="1493134" cy="518830"/>
          </a:xfrm>
          <a:prstGeom prst="upArrowCallout">
            <a:avLst>
              <a:gd name="adj1" fmla="val 24266"/>
              <a:gd name="adj2" fmla="val 25367"/>
              <a:gd name="adj3" fmla="val 17657"/>
              <a:gd name="adj4" fmla="val 6497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E391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</a:t>
            </a:r>
          </a:p>
        </p:txBody>
      </p:sp>
      <p:sp>
        <p:nvSpPr>
          <p:cNvPr id="12" name="Callout: Up Arrow 11">
            <a:extLst>
              <a:ext uri="{FF2B5EF4-FFF2-40B4-BE49-F238E27FC236}">
                <a16:creationId xmlns:a16="http://schemas.microsoft.com/office/drawing/2014/main" id="{733BE3C9-D882-46BC-A6CD-976B6B2E19BB}"/>
              </a:ext>
            </a:extLst>
          </p:cNvPr>
          <p:cNvSpPr/>
          <p:nvPr/>
        </p:nvSpPr>
        <p:spPr>
          <a:xfrm>
            <a:off x="4884031" y="5074867"/>
            <a:ext cx="1493134" cy="590308"/>
          </a:xfrm>
          <a:prstGeom prst="upArrow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E391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TO</a:t>
            </a:r>
          </a:p>
        </p:txBody>
      </p:sp>
    </p:spTree>
    <p:extLst>
      <p:ext uri="{BB962C8B-B14F-4D97-AF65-F5344CB8AC3E}">
        <p14:creationId xmlns:p14="http://schemas.microsoft.com/office/powerpoint/2010/main" val="31827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1" grpId="1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086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467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939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5" y="234949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5207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C32B6A-0345-4261-8F2A-4225D8D29967}"/>
              </a:ext>
            </a:extLst>
          </p:cNvPr>
          <p:cNvSpPr txBox="1"/>
          <p:nvPr/>
        </p:nvSpPr>
        <p:spPr>
          <a:xfrm>
            <a:off x="5820698" y="512935"/>
            <a:ext cx="4041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SOME MAIN USES</a:t>
            </a:r>
          </a:p>
        </p:txBody>
      </p:sp>
    </p:spTree>
    <p:extLst>
      <p:ext uri="{BB962C8B-B14F-4D97-AF65-F5344CB8AC3E}">
        <p14:creationId xmlns:p14="http://schemas.microsoft.com/office/powerpoint/2010/main" val="41219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877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871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5" y="234949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29584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hand&#10;&#10;Description automatically generated">
            <a:extLst>
              <a:ext uri="{FF2B5EF4-FFF2-40B4-BE49-F238E27FC236}">
                <a16:creationId xmlns:a16="http://schemas.microsoft.com/office/drawing/2014/main" id="{B3588E36-925E-42C4-9D38-C21BB4AA2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394319" flipH="1">
            <a:off x="4072306" y="3260486"/>
            <a:ext cx="2266125" cy="1035647"/>
          </a:xfrm>
          <a:prstGeom prst="rect">
            <a:avLst/>
          </a:prstGeom>
        </p:spPr>
      </p:pic>
      <p:pic>
        <p:nvPicPr>
          <p:cNvPr id="5" name="Picture 4" descr="A persons hand&#10;&#10;Description automatically generated">
            <a:extLst>
              <a:ext uri="{FF2B5EF4-FFF2-40B4-BE49-F238E27FC236}">
                <a16:creationId xmlns:a16="http://schemas.microsoft.com/office/drawing/2014/main" id="{AE1D8CC4-3983-4C14-A8CD-F0CF438E19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2369021">
            <a:off x="4518291" y="1206462"/>
            <a:ext cx="2607055" cy="1955291"/>
          </a:xfrm>
          <a:prstGeom prst="rect">
            <a:avLst/>
          </a:prstGeom>
        </p:spPr>
      </p:pic>
      <p:pic>
        <p:nvPicPr>
          <p:cNvPr id="23" name="Picture 22" descr="A close up of a persons face&#10;&#10;Description automatically generated">
            <a:extLst>
              <a:ext uri="{FF2B5EF4-FFF2-40B4-BE49-F238E27FC236}">
                <a16:creationId xmlns:a16="http://schemas.microsoft.com/office/drawing/2014/main" id="{6E8508BF-DB14-4D1E-B9E3-29AD30A9B6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 rot="1606835" flipH="1">
            <a:off x="4278840" y="4433836"/>
            <a:ext cx="2183127" cy="13758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E923E2-877A-4037-BC88-D4378737675A}"/>
              </a:ext>
            </a:extLst>
          </p:cNvPr>
          <p:cNvSpPr/>
          <p:nvPr/>
        </p:nvSpPr>
        <p:spPr>
          <a:xfrm>
            <a:off x="8034291" y="2202995"/>
            <a:ext cx="5122415" cy="473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A300F-487F-43FF-AF19-6AAC909AF636}"/>
              </a:ext>
            </a:extLst>
          </p:cNvPr>
          <p:cNvSpPr txBox="1"/>
          <p:nvPr/>
        </p:nvSpPr>
        <p:spPr>
          <a:xfrm>
            <a:off x="2661555" y="845581"/>
            <a:ext cx="2268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dirty="0">
                <a:ln w="12700">
                  <a:solidFill>
                    <a:schemeClr val="tx1"/>
                  </a:solidFill>
                </a:ln>
                <a:solidFill>
                  <a:prstClr val="black"/>
                </a:solidFill>
                <a:latin typeface="Calibri" panose="020F0502020204030204"/>
              </a:rPr>
              <a:t>CAUSE</a:t>
            </a:r>
            <a:endParaRPr kumimoji="0" lang="en-GB" sz="5400" i="0" u="none" strike="noStrike" kern="1200" cap="none" spc="0" normalizeH="0" baseline="0" noProof="0" dirty="0">
              <a:ln w="12700"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CAUSE">
            <a:hlinkClick r:id="" action="ppaction://media"/>
            <a:extLst>
              <a:ext uri="{FF2B5EF4-FFF2-40B4-BE49-F238E27FC236}">
                <a16:creationId xmlns:a16="http://schemas.microsoft.com/office/drawing/2014/main" id="{240894FC-E2DC-4E60-97EC-79DF8E88C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363" y="1846263"/>
            <a:ext cx="487362" cy="487362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11380D40-3ABF-4921-B7D5-7E75B4729092}"/>
              </a:ext>
            </a:extLst>
          </p:cNvPr>
          <p:cNvSpPr/>
          <p:nvPr/>
        </p:nvSpPr>
        <p:spPr>
          <a:xfrm>
            <a:off x="842311" y="1791165"/>
            <a:ext cx="3894016" cy="885939"/>
          </a:xfrm>
          <a:prstGeom prst="wedgeEllipseCallout">
            <a:avLst>
              <a:gd name="adj1" fmla="val 19404"/>
              <a:gd name="adj2" fmla="val -73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THE REASON WHY</a:t>
            </a:r>
          </a:p>
        </p:txBody>
      </p:sp>
      <p:pic>
        <p:nvPicPr>
          <p:cNvPr id="16" name="POSSESSIVE">
            <a:hlinkClick r:id="" action="ppaction://media"/>
            <a:extLst>
              <a:ext uri="{FF2B5EF4-FFF2-40B4-BE49-F238E27FC236}">
                <a16:creationId xmlns:a16="http://schemas.microsoft.com/office/drawing/2014/main" id="{4F3E8F04-F2A4-4606-9DF4-16B3EB767A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38227" y="3287014"/>
            <a:ext cx="487363" cy="487362"/>
          </a:xfrm>
          <a:prstGeom prst="rect">
            <a:avLst/>
          </a:prstGeom>
        </p:spPr>
      </p:pic>
      <p:pic>
        <p:nvPicPr>
          <p:cNvPr id="20" name="CONTENT">
            <a:hlinkClick r:id="" action="ppaction://media"/>
            <a:extLst>
              <a:ext uri="{FF2B5EF4-FFF2-40B4-BE49-F238E27FC236}">
                <a16:creationId xmlns:a16="http://schemas.microsoft.com/office/drawing/2014/main" id="{21E09DD6-8A83-4B37-90A5-A8CC496F63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2076" y="5740382"/>
            <a:ext cx="487362" cy="487363"/>
          </a:xfrm>
          <a:prstGeom prst="rect">
            <a:avLst/>
          </a:prstGeom>
        </p:spPr>
      </p:pic>
      <p:sp>
        <p:nvSpPr>
          <p:cNvPr id="4" name="Wave 3">
            <a:extLst>
              <a:ext uri="{FF2B5EF4-FFF2-40B4-BE49-F238E27FC236}">
                <a16:creationId xmlns:a16="http://schemas.microsoft.com/office/drawing/2014/main" id="{5886C9A1-4C1A-4798-A7F7-F047AEE844C4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9B0D2E-6A16-4F98-9256-BE748B752B51}"/>
              </a:ext>
            </a:extLst>
          </p:cNvPr>
          <p:cNvSpPr txBox="1"/>
          <p:nvPr/>
        </p:nvSpPr>
        <p:spPr>
          <a:xfrm>
            <a:off x="581909" y="2847111"/>
            <a:ext cx="3976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>
                <a:ln w="12700"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POSSESSIVE</a:t>
            </a: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93E42C19-B00B-482A-9515-4992EE677E26}"/>
              </a:ext>
            </a:extLst>
          </p:cNvPr>
          <p:cNvSpPr/>
          <p:nvPr/>
        </p:nvSpPr>
        <p:spPr>
          <a:xfrm>
            <a:off x="585841" y="3778310"/>
            <a:ext cx="3894016" cy="885939"/>
          </a:xfrm>
          <a:prstGeom prst="wedgeEllipseCallout">
            <a:avLst>
              <a:gd name="adj1" fmla="val 19404"/>
              <a:gd name="adj2" fmla="val -73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BELONGING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454193-1FDC-4F08-A701-A976F7A30DC7}"/>
              </a:ext>
            </a:extLst>
          </p:cNvPr>
          <p:cNvSpPr txBox="1"/>
          <p:nvPr/>
        </p:nvSpPr>
        <p:spPr>
          <a:xfrm>
            <a:off x="1137977" y="4864378"/>
            <a:ext cx="3302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dirty="0">
                <a:ln w="12700">
                  <a:solidFill>
                    <a:schemeClr val="tx1"/>
                  </a:solidFill>
                </a:ln>
                <a:solidFill>
                  <a:prstClr val="black"/>
                </a:solidFill>
                <a:latin typeface="Calibri" panose="020F0502020204030204"/>
              </a:rPr>
              <a:t>CONTENT</a:t>
            </a:r>
            <a:endParaRPr kumimoji="0" lang="en-GB" sz="5400" i="0" u="none" strike="noStrike" kern="1200" cap="none" spc="0" normalizeH="0" baseline="0" noProof="0" dirty="0">
              <a:ln w="12700"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0D955D4A-F6D2-4541-8938-0178ED5C9AA5}"/>
              </a:ext>
            </a:extLst>
          </p:cNvPr>
          <p:cNvSpPr/>
          <p:nvPr/>
        </p:nvSpPr>
        <p:spPr>
          <a:xfrm>
            <a:off x="714547" y="5750534"/>
            <a:ext cx="3894016" cy="885939"/>
          </a:xfrm>
          <a:prstGeom prst="wedgeEllipseCallout">
            <a:avLst>
              <a:gd name="adj1" fmla="val 19404"/>
              <a:gd name="adj2" fmla="val -73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WHAT IS INSIDE</a:t>
            </a:r>
          </a:p>
        </p:txBody>
      </p:sp>
      <p:pic>
        <p:nvPicPr>
          <p:cNvPr id="32" name="BEFORE- YO2017-01-06-18-35-20-709">
            <a:hlinkClick r:id="" action="ppaction://media"/>
            <a:extLst>
              <a:ext uri="{FF2B5EF4-FFF2-40B4-BE49-F238E27FC236}">
                <a16:creationId xmlns:a16="http://schemas.microsoft.com/office/drawing/2014/main" id="{31075E04-726F-45DE-AAC2-A35CE93AC99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04260" y="6390413"/>
            <a:ext cx="452084" cy="4520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AE4716A-361B-446B-8282-F8F8B6BA5E9B}"/>
              </a:ext>
            </a:extLst>
          </p:cNvPr>
          <p:cNvSpPr txBox="1"/>
          <p:nvPr/>
        </p:nvSpPr>
        <p:spPr>
          <a:xfrm>
            <a:off x="4310846" y="6379826"/>
            <a:ext cx="470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ED2B57D-3396-47CA-80BD-D5E9222E01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082778">
            <a:off x="7549448" y="669504"/>
            <a:ext cx="3851172" cy="357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7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56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82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/>
      <p:bldP spid="15" grpId="0" animBg="1"/>
      <p:bldP spid="26" grpId="0"/>
      <p:bldP spid="27" grpId="0" animBg="1"/>
      <p:bldP spid="30" grpId="0"/>
      <p:bldP spid="31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079F91-6F42-4A07-A089-9976650A629A}"/>
              </a:ext>
            </a:extLst>
          </p:cNvPr>
          <p:cNvSpPr txBox="1"/>
          <p:nvPr/>
        </p:nvSpPr>
        <p:spPr>
          <a:xfrm>
            <a:off x="5094514" y="158621"/>
            <a:ext cx="200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149095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uation_hat.svg ‎ (SVG file, nominally 661 × 278 pixels, fil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sp>
        <p:nvSpPr>
          <p:cNvPr id="3" name="Cloud 2"/>
          <p:cNvSpPr/>
          <p:nvPr/>
        </p:nvSpPr>
        <p:spPr>
          <a:xfrm>
            <a:off x="2536723" y="1757444"/>
            <a:ext cx="7466882" cy="4459466"/>
          </a:xfrm>
          <a:prstGeom prst="cloud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THERE ARE MANY MORE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USES IN IDIOMS</a:t>
            </a:r>
          </a:p>
        </p:txBody>
      </p:sp>
      <p:sp>
        <p:nvSpPr>
          <p:cNvPr id="7" name="Oval 6"/>
          <p:cNvSpPr/>
          <p:nvPr/>
        </p:nvSpPr>
        <p:spPr>
          <a:xfrm>
            <a:off x="420624" y="6071616"/>
            <a:ext cx="603830" cy="438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9456" y="406854"/>
            <a:ext cx="503083" cy="30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0" y="4971275"/>
            <a:ext cx="1975007" cy="16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6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123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272" y="239096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0" y="966225"/>
            <a:ext cx="2152891" cy="1875098"/>
          </a:xfrm>
          <a:prstGeom prst="wave">
            <a:avLst/>
          </a:prstGeom>
          <a:solidFill>
            <a:srgbClr val="7CA3C6"/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5207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rgbClr val="7CA3C6"/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234125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ersons face&#10;&#10;Description automatically generated">
            <a:extLst>
              <a:ext uri="{FF2B5EF4-FFF2-40B4-BE49-F238E27FC236}">
                <a16:creationId xmlns:a16="http://schemas.microsoft.com/office/drawing/2014/main" id="{F536F74B-0A44-49D8-8F87-AFB8A478B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653141" flipH="1">
            <a:off x="4360765" y="4659524"/>
            <a:ext cx="2183127" cy="1375866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8DA7717-5E5E-45C3-8391-127D12660A8A}"/>
              </a:ext>
            </a:extLst>
          </p:cNvPr>
          <p:cNvSpPr/>
          <p:nvPr/>
        </p:nvSpPr>
        <p:spPr>
          <a:xfrm rot="1618326">
            <a:off x="7303432" y="2043833"/>
            <a:ext cx="1700300" cy="932155"/>
          </a:xfrm>
          <a:prstGeom prst="triangl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B7C7B5-2172-48EA-A6B1-13E9203E3E73}"/>
              </a:ext>
            </a:extLst>
          </p:cNvPr>
          <p:cNvSpPr/>
          <p:nvPr/>
        </p:nvSpPr>
        <p:spPr>
          <a:xfrm>
            <a:off x="6765410" y="66919"/>
            <a:ext cx="6884502" cy="473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close up of a hand&#10;&#10;Description automatically generated">
            <a:extLst>
              <a:ext uri="{FF2B5EF4-FFF2-40B4-BE49-F238E27FC236}">
                <a16:creationId xmlns:a16="http://schemas.microsoft.com/office/drawing/2014/main" id="{FF13E1AB-870B-46BD-9FB1-3F90FB479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040625" flipH="1">
            <a:off x="4027798" y="3553911"/>
            <a:ext cx="2266125" cy="1035647"/>
          </a:xfrm>
          <a:prstGeom prst="rect">
            <a:avLst/>
          </a:prstGeom>
        </p:spPr>
      </p:pic>
      <p:pic>
        <p:nvPicPr>
          <p:cNvPr id="5" name="Picture 4" descr="A persons hand&#10;&#10;Description automatically generated">
            <a:extLst>
              <a:ext uri="{FF2B5EF4-FFF2-40B4-BE49-F238E27FC236}">
                <a16:creationId xmlns:a16="http://schemas.microsoft.com/office/drawing/2014/main" id="{32356DA9-74A7-4840-B587-809491487F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1415327">
            <a:off x="4052115" y="1451347"/>
            <a:ext cx="2607055" cy="19552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02F082-0942-4865-A6DB-1B8534FBC2F5}"/>
              </a:ext>
            </a:extLst>
          </p:cNvPr>
          <p:cNvSpPr/>
          <p:nvPr/>
        </p:nvSpPr>
        <p:spPr>
          <a:xfrm>
            <a:off x="8034291" y="2193163"/>
            <a:ext cx="5122415" cy="473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4DEBB536-876E-4685-8BD9-72D4366B8113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81C7ED-92D2-4CEA-9546-5EF7E6790E39}"/>
              </a:ext>
            </a:extLst>
          </p:cNvPr>
          <p:cNvSpPr txBox="1"/>
          <p:nvPr/>
        </p:nvSpPr>
        <p:spPr>
          <a:xfrm>
            <a:off x="2178771" y="3536985"/>
            <a:ext cx="169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MODE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17CF66-799D-4E61-9145-3F347875C1C4}"/>
              </a:ext>
            </a:extLst>
          </p:cNvPr>
          <p:cNvSpPr txBox="1"/>
          <p:nvPr/>
        </p:nvSpPr>
        <p:spPr>
          <a:xfrm>
            <a:off x="1698340" y="1434330"/>
            <a:ext cx="2783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DISTANCE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C38835-47D6-46CC-910B-12FF4C8DA44B}"/>
              </a:ext>
            </a:extLst>
          </p:cNvPr>
          <p:cNvSpPr txBox="1"/>
          <p:nvPr/>
        </p:nvSpPr>
        <p:spPr>
          <a:xfrm>
            <a:off x="1352587" y="5430202"/>
            <a:ext cx="3035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DEPARTURE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FDDBBC-EE8C-4766-B194-8F4E1D5674D0}"/>
              </a:ext>
            </a:extLst>
          </p:cNvPr>
          <p:cNvSpPr/>
          <p:nvPr/>
        </p:nvSpPr>
        <p:spPr>
          <a:xfrm>
            <a:off x="9161755" y="-427051"/>
            <a:ext cx="4488156" cy="2276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404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777</Words>
  <Application>Microsoft Office PowerPoint</Application>
  <PresentationFormat>Widescreen</PresentationFormat>
  <Paragraphs>143</Paragraphs>
  <Slides>32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47</cp:revision>
  <dcterms:created xsi:type="dcterms:W3CDTF">2018-09-19T23:13:06Z</dcterms:created>
  <dcterms:modified xsi:type="dcterms:W3CDTF">2019-04-18T20:35:08Z</dcterms:modified>
</cp:coreProperties>
</file>