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268" r:id="rId4"/>
    <p:sldId id="267" r:id="rId5"/>
    <p:sldId id="257" r:id="rId6"/>
    <p:sldId id="259" r:id="rId7"/>
    <p:sldId id="265"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1253" y="41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07C0-89CC-47D4-85E9-8D3B5CF0B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0E0D60-3F3A-46E8-9FD3-B05C0BDAD4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0F0B3E-8C0D-42F5-B65B-6AF8E1039AE7}"/>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5" name="Footer Placeholder 4">
            <a:extLst>
              <a:ext uri="{FF2B5EF4-FFF2-40B4-BE49-F238E27FC236}">
                <a16:creationId xmlns:a16="http://schemas.microsoft.com/office/drawing/2014/main" id="{BF63A3FE-BC7A-4A96-A058-F5C9D59B1F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046613-C13A-4B81-888C-A093ADD1C597}"/>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34207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3673-72E2-4BDF-A8B1-01D34798AF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80B58B-715F-4892-9E21-D258374A31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83031E-87F5-40FE-8D34-BBA282B5170E}"/>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5" name="Footer Placeholder 4">
            <a:extLst>
              <a:ext uri="{FF2B5EF4-FFF2-40B4-BE49-F238E27FC236}">
                <a16:creationId xmlns:a16="http://schemas.microsoft.com/office/drawing/2014/main" id="{79D44238-FF3B-453D-B069-EB4FD5A453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E585C-8E9B-4AEA-8342-C04D64A4FA1C}"/>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37520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BED53-C539-49CB-A6D7-DD3E548252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2E0D26-129A-48B9-A577-FDED251E49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4D7CCB-4FBE-45F7-9B6D-AD15666A707C}"/>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5" name="Footer Placeholder 4">
            <a:extLst>
              <a:ext uri="{FF2B5EF4-FFF2-40B4-BE49-F238E27FC236}">
                <a16:creationId xmlns:a16="http://schemas.microsoft.com/office/drawing/2014/main" id="{88785F8D-5836-483F-ACE9-BADDC389B3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D4B3AB-A19A-472D-8987-41700A49C6BF}"/>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30960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0FA7-D18B-4DFF-B33F-0F32CE24CE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24710-6DBF-42E7-88D9-B181782C7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0698A7-0EA4-4C3F-8799-E69DE8FC7864}"/>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5" name="Footer Placeholder 4">
            <a:extLst>
              <a:ext uri="{FF2B5EF4-FFF2-40B4-BE49-F238E27FC236}">
                <a16:creationId xmlns:a16="http://schemas.microsoft.com/office/drawing/2014/main" id="{C743FD78-7F3E-45FC-AA55-01545AFA7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FA99B7-7DD3-48F5-B7DF-6B79857587CD}"/>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260484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26F2-2E30-4914-8022-61A6A4FA6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817EC0-DAD5-4F10-BD6E-686C0489D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417308-44B6-4915-842B-41FDBE4B75E0}"/>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5" name="Footer Placeholder 4">
            <a:extLst>
              <a:ext uri="{FF2B5EF4-FFF2-40B4-BE49-F238E27FC236}">
                <a16:creationId xmlns:a16="http://schemas.microsoft.com/office/drawing/2014/main" id="{0133D6C1-B7E0-4CD3-BA67-A5AE6BAE7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DBA9A3-CBC4-4244-A991-2DAA36D3A4B6}"/>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244863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745A-8054-4E17-BA1B-7982E264F8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7DA117-E5AB-4BD8-A21F-05DF4B0571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D06BDF-7593-42EC-AEE9-D7BF963FE6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7836D1-93EC-4F4C-B841-383C916D8026}"/>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6" name="Footer Placeholder 5">
            <a:extLst>
              <a:ext uri="{FF2B5EF4-FFF2-40B4-BE49-F238E27FC236}">
                <a16:creationId xmlns:a16="http://schemas.microsoft.com/office/drawing/2014/main" id="{968649F3-D989-46C6-BFEA-561EC2C92F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FD9303-72AE-4E3F-A067-F35236619DAE}"/>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07951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5C84-D5F7-45CB-B472-E113F8AE49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104276-A590-4841-BF73-53B1F0FD5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E867DA-A0AF-4389-A17B-E76F9B4A97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FCFA3B-1804-4079-A8FD-9A6E3A7FF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2498A8-89D4-475F-AEF8-F6B14B35AA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D49DE2-1655-4F9F-8645-17C20568D0B0}"/>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8" name="Footer Placeholder 7">
            <a:extLst>
              <a:ext uri="{FF2B5EF4-FFF2-40B4-BE49-F238E27FC236}">
                <a16:creationId xmlns:a16="http://schemas.microsoft.com/office/drawing/2014/main" id="{A2705D04-E1B9-4578-B320-C8B70C2415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DB68A9-12E7-4C0E-A916-7DB66AE52194}"/>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356446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8DD1-15D2-4563-BEED-DC2C58D414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5F2384-247D-45E1-80C2-1432B17346E8}"/>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4" name="Footer Placeholder 3">
            <a:extLst>
              <a:ext uri="{FF2B5EF4-FFF2-40B4-BE49-F238E27FC236}">
                <a16:creationId xmlns:a16="http://schemas.microsoft.com/office/drawing/2014/main" id="{D0FEE052-9AA3-4619-8A03-34092DE618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D1F88B-5228-4077-B9FA-4C6009DC5788}"/>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379954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6BFA4-E142-4CCC-8DF8-531BE645992A}"/>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3" name="Footer Placeholder 2">
            <a:extLst>
              <a:ext uri="{FF2B5EF4-FFF2-40B4-BE49-F238E27FC236}">
                <a16:creationId xmlns:a16="http://schemas.microsoft.com/office/drawing/2014/main" id="{E0EC9D9F-A6C7-4019-8534-838100B841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DE8CFD-83D6-4CEF-B06C-D7F87398BF72}"/>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386387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F8BE-A825-4C02-8C85-404ACBE1F6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332745-57CD-4AC9-9DE3-FA527612BC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A10A9C-BE59-45C0-846D-34C697695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C288F-569F-4162-A323-F66DC6879A28}"/>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6" name="Footer Placeholder 5">
            <a:extLst>
              <a:ext uri="{FF2B5EF4-FFF2-40B4-BE49-F238E27FC236}">
                <a16:creationId xmlns:a16="http://schemas.microsoft.com/office/drawing/2014/main" id="{9AB58535-3C02-4F77-9F45-5C46FFB3FE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EEFF1F-858A-4C0E-A86E-A003D6034B67}"/>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65328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FBB65-DDE5-42AE-9A3B-5D6A85249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087F6B-8722-4B7E-9A78-6B1EE2669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0BFFC5-D486-44C9-A6ED-445C121D8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778C9-4321-4E38-A4DA-D799263C381B}"/>
              </a:ext>
            </a:extLst>
          </p:cNvPr>
          <p:cNvSpPr>
            <a:spLocks noGrp="1"/>
          </p:cNvSpPr>
          <p:nvPr>
            <p:ph type="dt" sz="half" idx="10"/>
          </p:nvPr>
        </p:nvSpPr>
        <p:spPr/>
        <p:txBody>
          <a:bodyPr/>
          <a:lstStyle/>
          <a:p>
            <a:fld id="{3A8215C2-D423-4D5E-804C-4FD872B421D5}" type="datetimeFigureOut">
              <a:rPr lang="en-GB" smtClean="0"/>
              <a:t>06/09/2019</a:t>
            </a:fld>
            <a:endParaRPr lang="en-GB"/>
          </a:p>
        </p:txBody>
      </p:sp>
      <p:sp>
        <p:nvSpPr>
          <p:cNvPr id="6" name="Footer Placeholder 5">
            <a:extLst>
              <a:ext uri="{FF2B5EF4-FFF2-40B4-BE49-F238E27FC236}">
                <a16:creationId xmlns:a16="http://schemas.microsoft.com/office/drawing/2014/main" id="{148ADE3E-8513-489F-B89C-1728DE6456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B86018-0FC5-4E91-A17D-2A5725A57AC6}"/>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00274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5C13E-09AC-40D4-A739-A3CEA73FC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BA0E00-66A5-44F9-B277-82B14047E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F11D28-9E89-4B15-B702-E106070D15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215C2-D423-4D5E-804C-4FD872B421D5}" type="datetimeFigureOut">
              <a:rPr lang="en-GB" smtClean="0"/>
              <a:t>06/09/2019</a:t>
            </a:fld>
            <a:endParaRPr lang="en-GB"/>
          </a:p>
        </p:txBody>
      </p:sp>
      <p:sp>
        <p:nvSpPr>
          <p:cNvPr id="5" name="Footer Placeholder 4">
            <a:extLst>
              <a:ext uri="{FF2B5EF4-FFF2-40B4-BE49-F238E27FC236}">
                <a16:creationId xmlns:a16="http://schemas.microsoft.com/office/drawing/2014/main" id="{EA3B2B83-1792-425A-BF41-6D3CCB173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6C58F1-897A-4464-8A71-139F79C0F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15E17-8FBE-4164-A1E5-E5918AE4FA62}" type="slidenum">
              <a:rPr lang="en-GB" smtClean="0"/>
              <a:t>‹#›</a:t>
            </a:fld>
            <a:endParaRPr lang="en-GB"/>
          </a:p>
        </p:txBody>
      </p:sp>
    </p:spTree>
    <p:extLst>
      <p:ext uri="{BB962C8B-B14F-4D97-AF65-F5344CB8AC3E}">
        <p14:creationId xmlns:p14="http://schemas.microsoft.com/office/powerpoint/2010/main" val="1599742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NEW HAB TH2USE">
            <a:hlinkClick r:id="" action="ppaction://media"/>
            <a:extLst>
              <a:ext uri="{FF2B5EF4-FFF2-40B4-BE49-F238E27FC236}">
                <a16:creationId xmlns:a16="http://schemas.microsoft.com/office/drawing/2014/main" id="{44730963-2C00-467D-A3A8-CBDB48C2512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13000" contrast="25000"/>
          </a:blip>
          <a:srcRect l="26068" t="15389" r="23731" b="27030"/>
          <a:stretch/>
        </p:blipFill>
        <p:spPr>
          <a:xfrm rot="307160">
            <a:off x="1795943" y="2006949"/>
            <a:ext cx="3634738" cy="2881462"/>
          </a:xfrm>
          <a:prstGeom prst="ellipse">
            <a:avLst/>
          </a:prstGeom>
          <a:ln>
            <a:noFill/>
          </a:ln>
          <a:effectLst>
            <a:softEdge rad="112500"/>
          </a:effectLst>
        </p:spPr>
      </p:pic>
      <p:sp>
        <p:nvSpPr>
          <p:cNvPr id="4" name="TextBox 3">
            <a:extLst>
              <a:ext uri="{FF2B5EF4-FFF2-40B4-BE49-F238E27FC236}">
                <a16:creationId xmlns:a16="http://schemas.microsoft.com/office/drawing/2014/main" id="{4E089EFD-5C48-415D-8397-70C36F4151E9}"/>
              </a:ext>
            </a:extLst>
          </p:cNvPr>
          <p:cNvSpPr txBox="1"/>
          <p:nvPr/>
        </p:nvSpPr>
        <p:spPr>
          <a:xfrm>
            <a:off x="5918522" y="1813173"/>
            <a:ext cx="6184490" cy="3231654"/>
          </a:xfrm>
          <a:prstGeom prst="rect">
            <a:avLst/>
          </a:prstGeom>
          <a:noFill/>
        </p:spPr>
        <p:txBody>
          <a:bodyPr wrap="square" rtlCol="0">
            <a:spAutoFit/>
          </a:bodyPr>
          <a:lstStyle/>
          <a:p>
            <a:r>
              <a:rPr lang="en-GB" sz="7200" dirty="0">
                <a:ln>
                  <a:solidFill>
                    <a:sysClr val="windowText" lastClr="000000"/>
                  </a:solidFill>
                </a:ln>
                <a:solidFill>
                  <a:schemeClr val="accent1">
                    <a:lumMod val="75000"/>
                  </a:schemeClr>
                </a:solidFill>
                <a:latin typeface="Arial Rounded MT Bold" panose="020F0704030504030204" pitchFamily="34" charset="0"/>
              </a:rPr>
              <a:t>HABITS</a:t>
            </a:r>
          </a:p>
          <a:p>
            <a:r>
              <a:rPr lang="en-GB" sz="6000" dirty="0">
                <a:ln>
                  <a:solidFill>
                    <a:sysClr val="windowText" lastClr="000000"/>
                  </a:solidFill>
                </a:ln>
                <a:solidFill>
                  <a:schemeClr val="accent1">
                    <a:lumMod val="75000"/>
                  </a:schemeClr>
                </a:solidFill>
                <a:latin typeface="Arial Rounded MT Bold" panose="020F0704030504030204" pitchFamily="34" charset="0"/>
              </a:rPr>
              <a:t>AND</a:t>
            </a:r>
          </a:p>
          <a:p>
            <a:r>
              <a:rPr lang="en-GB" sz="7200" dirty="0">
                <a:ln>
                  <a:solidFill>
                    <a:sysClr val="windowText" lastClr="000000"/>
                  </a:solidFill>
                </a:ln>
                <a:solidFill>
                  <a:schemeClr val="accent1">
                    <a:lumMod val="75000"/>
                  </a:schemeClr>
                </a:solidFill>
                <a:latin typeface="Arial Rounded MT Bold" panose="020F0704030504030204" pitchFamily="34" charset="0"/>
              </a:rPr>
              <a:t>ROUTINES</a:t>
            </a:r>
          </a:p>
        </p:txBody>
      </p:sp>
      <p:sp>
        <p:nvSpPr>
          <p:cNvPr id="6" name="Star: 32 Points 5">
            <a:extLst>
              <a:ext uri="{FF2B5EF4-FFF2-40B4-BE49-F238E27FC236}">
                <a16:creationId xmlns:a16="http://schemas.microsoft.com/office/drawing/2014/main" id="{3FE9C6A8-7364-4C78-BDC4-71C91BE7FDC4}"/>
              </a:ext>
            </a:extLst>
          </p:cNvPr>
          <p:cNvSpPr/>
          <p:nvPr/>
        </p:nvSpPr>
        <p:spPr>
          <a:xfrm>
            <a:off x="1126603" y="1105382"/>
            <a:ext cx="4791919" cy="4647236"/>
          </a:xfrm>
          <a:prstGeom prst="star32">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Arial Rounded MT Bold" panose="020F0704030504030204" pitchFamily="34" charset="0"/>
              </a:rPr>
              <a:t>CHECK THESE WORDS!</a:t>
            </a:r>
          </a:p>
        </p:txBody>
      </p:sp>
    </p:spTree>
    <p:extLst>
      <p:ext uri="{BB962C8B-B14F-4D97-AF65-F5344CB8AC3E}">
        <p14:creationId xmlns:p14="http://schemas.microsoft.com/office/powerpoint/2010/main" val="34453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3250"/>
                                  </p:stCondLst>
                                  <p:childTnLst>
                                    <p:animEffect transition="out" filter="fade">
                                      <p:cBhvr>
                                        <p:cTn id="13" dur="1250"/>
                                        <p:tgtEl>
                                          <p:spTgt spid="6"/>
                                        </p:tgtEl>
                                      </p:cBhvr>
                                    </p:animEffect>
                                    <p:set>
                                      <p:cBhvr>
                                        <p:cTn id="14" dur="1" fill="hold">
                                          <p:stCondLst>
                                            <p:cond delay="1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919"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17000"/>
                                  </p:stCondLst>
                                  <p:childTnLst>
                                    <p:animRot by="21600000">
                                      <p:cBhvr>
                                        <p:cTn id="2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7"/>
                </p:tgtEl>
              </p:cMediaNode>
            </p:video>
          </p:childTnLst>
        </p:cTn>
      </p:par>
    </p:tnLst>
    <p:bldLst>
      <p:bldP spid="4" grpId="0"/>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EE5A7C-FC36-4903-B9B5-C1B9775A7A5C}"/>
              </a:ext>
            </a:extLst>
          </p:cNvPr>
          <p:cNvSpPr/>
          <p:nvPr/>
        </p:nvSpPr>
        <p:spPr>
          <a:xfrm>
            <a:off x="3048000" y="612845"/>
            <a:ext cx="6096000" cy="5909310"/>
          </a:xfrm>
          <a:prstGeom prst="rect">
            <a:avLst/>
          </a:prstGeom>
        </p:spPr>
        <p:txBody>
          <a:bodyPr>
            <a:spAutoFit/>
          </a:bodyPr>
          <a:lstStyle/>
          <a:p>
            <a:r>
              <a:rPr lang="en-GB" dirty="0"/>
              <a:t>STORY TIME: HABITS 	</a:t>
            </a:r>
          </a:p>
          <a:p>
            <a:endParaRPr lang="en-GB" dirty="0"/>
          </a:p>
          <a:p>
            <a:r>
              <a:rPr lang="en-GB" dirty="0"/>
              <a:t>This is a story of living habits which often happened, but not routinely.</a:t>
            </a:r>
          </a:p>
          <a:p>
            <a:endParaRPr lang="en-GB" dirty="0"/>
          </a:p>
          <a:p>
            <a:r>
              <a:rPr lang="en-GB" dirty="0"/>
              <a:t>When I worked in Paris years ago, every weekend I used to relax by the river. I used to go to the same cafe on Saturday mornings and used to read the newspapers and talk to my friends. We used to drink coffee all morning and just enjoy the Parisian atmosphere.</a:t>
            </a:r>
          </a:p>
          <a:p>
            <a:endParaRPr lang="en-GB" dirty="0"/>
          </a:p>
          <a:p>
            <a:r>
              <a:rPr lang="en-GB" dirty="0"/>
              <a:t>STORY TIME: ROUTINES 	</a:t>
            </a:r>
          </a:p>
          <a:p>
            <a:endParaRPr lang="en-GB" dirty="0"/>
          </a:p>
          <a:p>
            <a:r>
              <a:rPr lang="en-GB" dirty="0"/>
              <a:t>This is a story of a routine that always happened.</a:t>
            </a:r>
          </a:p>
          <a:p>
            <a:endParaRPr lang="en-GB" dirty="0"/>
          </a:p>
          <a:p>
            <a:r>
              <a:rPr lang="en-GB" dirty="0"/>
              <a:t>When I worked in Paris years ago, every weekend I would relax by the river. I would go to the same cafe on Saturday mornings and would read the newspapers and talk to my friends. We would drink coffee all morning and just enjoy the Parisian atmosphere.</a:t>
            </a:r>
          </a:p>
          <a:p>
            <a:r>
              <a:rPr lang="en-GB" dirty="0"/>
              <a:t>HABITS AND ROUTINES</a:t>
            </a:r>
          </a:p>
        </p:txBody>
      </p:sp>
    </p:spTree>
    <p:extLst>
      <p:ext uri="{BB962C8B-B14F-4D97-AF65-F5344CB8AC3E}">
        <p14:creationId xmlns:p14="http://schemas.microsoft.com/office/powerpoint/2010/main" val="38136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DAC993-21AF-4656-9F95-8835AA73A91F}"/>
              </a:ext>
            </a:extLst>
          </p:cNvPr>
          <p:cNvPicPr>
            <a:picLocks noChangeAspect="1"/>
          </p:cNvPicPr>
          <p:nvPr/>
        </p:nvPicPr>
        <p:blipFill>
          <a:blip r:embed="rId2"/>
          <a:stretch>
            <a:fillRect/>
          </a:stretch>
        </p:blipFill>
        <p:spPr>
          <a:xfrm>
            <a:off x="-3858" y="1979270"/>
            <a:ext cx="12192000" cy="4590468"/>
          </a:xfrm>
          <a:prstGeom prst="rect">
            <a:avLst/>
          </a:prstGeom>
        </p:spPr>
      </p:pic>
      <p:sp>
        <p:nvSpPr>
          <p:cNvPr id="8" name="TextBox 7">
            <a:extLst>
              <a:ext uri="{FF2B5EF4-FFF2-40B4-BE49-F238E27FC236}">
                <a16:creationId xmlns:a16="http://schemas.microsoft.com/office/drawing/2014/main" id="{29CE9434-0E93-4098-BF9F-6B4C383E3914}"/>
              </a:ext>
            </a:extLst>
          </p:cNvPr>
          <p:cNvSpPr txBox="1"/>
          <p:nvPr/>
        </p:nvSpPr>
        <p:spPr>
          <a:xfrm>
            <a:off x="1350380" y="648758"/>
            <a:ext cx="9491239" cy="707886"/>
          </a:xfrm>
          <a:prstGeom prst="rect">
            <a:avLst/>
          </a:prstGeom>
          <a:noFill/>
        </p:spPr>
        <p:txBody>
          <a:bodyPr wrap="square" rtlCol="0">
            <a:spAutoFit/>
          </a:bodyPr>
          <a:lstStyle/>
          <a:p>
            <a:r>
              <a:rPr lang="en-GB" sz="4000" dirty="0">
                <a:ln>
                  <a:solidFill>
                    <a:sysClr val="windowText" lastClr="000000"/>
                  </a:solidFill>
                </a:ln>
                <a:solidFill>
                  <a:schemeClr val="accent1">
                    <a:lumMod val="75000"/>
                  </a:schemeClr>
                </a:solidFill>
                <a:latin typeface="Arial Rounded MT Bold" panose="020F0704030504030204" pitchFamily="34" charset="0"/>
              </a:rPr>
              <a:t>HABITS </a:t>
            </a:r>
            <a:r>
              <a:rPr lang="en-GB" sz="2800" dirty="0">
                <a:ln>
                  <a:solidFill>
                    <a:sysClr val="windowText" lastClr="000000"/>
                  </a:solidFill>
                </a:ln>
                <a:solidFill>
                  <a:schemeClr val="accent1">
                    <a:lumMod val="75000"/>
                  </a:schemeClr>
                </a:solidFill>
                <a:latin typeface="Arial Rounded MT Bold" panose="020F0704030504030204" pitchFamily="34" charset="0"/>
              </a:rPr>
              <a:t>AND</a:t>
            </a:r>
            <a:r>
              <a:rPr lang="en-GB" sz="4000" dirty="0">
                <a:ln>
                  <a:solidFill>
                    <a:sysClr val="windowText" lastClr="000000"/>
                  </a:solidFill>
                </a:ln>
                <a:solidFill>
                  <a:schemeClr val="accent1">
                    <a:lumMod val="75000"/>
                  </a:schemeClr>
                </a:solidFill>
                <a:latin typeface="Arial Rounded MT Bold" panose="020F0704030504030204" pitchFamily="34" charset="0"/>
              </a:rPr>
              <a:t> ROUTINES  </a:t>
            </a:r>
            <a:r>
              <a:rPr lang="en-GB" sz="2800" dirty="0">
                <a:ln>
                  <a:solidFill>
                    <a:sysClr val="windowText" lastClr="000000"/>
                  </a:solidFill>
                </a:ln>
                <a:solidFill>
                  <a:schemeClr val="accent1">
                    <a:lumMod val="75000"/>
                  </a:schemeClr>
                </a:solidFill>
                <a:latin typeface="Arial Rounded MT Bold" panose="020F0704030504030204" pitchFamily="34" charset="0"/>
              </a:rPr>
              <a:t>IN THE TIME FIELD</a:t>
            </a:r>
            <a:r>
              <a:rPr lang="en-GB" sz="4000" dirty="0">
                <a:ln>
                  <a:solidFill>
                    <a:sysClr val="windowText" lastClr="000000"/>
                  </a:solidFill>
                </a:ln>
                <a:solidFill>
                  <a:schemeClr val="accent1">
                    <a:lumMod val="75000"/>
                  </a:schemeClr>
                </a:solidFill>
                <a:latin typeface="Arial Rounded MT Bold" panose="020F0704030504030204" pitchFamily="34" charset="0"/>
              </a:rPr>
              <a:t> </a:t>
            </a:r>
          </a:p>
        </p:txBody>
      </p:sp>
    </p:spTree>
    <p:extLst>
      <p:ext uri="{BB962C8B-B14F-4D97-AF65-F5344CB8AC3E}">
        <p14:creationId xmlns:p14="http://schemas.microsoft.com/office/powerpoint/2010/main" val="85453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1700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74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E6A025-01B1-4BE2-B569-62C79CC3C389}"/>
              </a:ext>
            </a:extLst>
          </p:cNvPr>
          <p:cNvSpPr/>
          <p:nvPr/>
        </p:nvSpPr>
        <p:spPr>
          <a:xfrm>
            <a:off x="901959" y="400988"/>
            <a:ext cx="4724400" cy="1477328"/>
          </a:xfrm>
          <a:prstGeom prst="rect">
            <a:avLst/>
          </a:prstGeom>
        </p:spPr>
        <p:txBody>
          <a:bodyPr wrap="square">
            <a:spAutoFit/>
          </a:bodyPr>
          <a:lstStyle/>
          <a:p>
            <a:r>
              <a:rPr lang="en-GB" dirty="0"/>
              <a:t>Except in negatives and questions, the correct form is </a:t>
            </a:r>
            <a:r>
              <a:rPr lang="en-GB" b="1" dirty="0"/>
              <a:t>used</a:t>
            </a:r>
            <a:r>
              <a:rPr lang="en-GB" dirty="0"/>
              <a:t> </a:t>
            </a:r>
            <a:r>
              <a:rPr lang="en-GB" b="1" dirty="0" err="1"/>
              <a:t>to</a:t>
            </a:r>
            <a:r>
              <a:rPr lang="en-GB" dirty="0" err="1"/>
              <a:t>.However</a:t>
            </a:r>
            <a:r>
              <a:rPr lang="en-GB" dirty="0"/>
              <a:t>, in negatives and questions using the auxiliary verb do, the correct form is </a:t>
            </a:r>
            <a:r>
              <a:rPr lang="en-GB" b="1" dirty="0"/>
              <a:t>use</a:t>
            </a:r>
            <a:r>
              <a:rPr lang="en-GB" dirty="0"/>
              <a:t> </a:t>
            </a:r>
            <a:r>
              <a:rPr lang="en-GB" b="1" dirty="0"/>
              <a:t>to</a:t>
            </a:r>
            <a:r>
              <a:rPr lang="en-GB" dirty="0"/>
              <a:t>, because the form of the verb required is the infinitive. </a:t>
            </a:r>
          </a:p>
        </p:txBody>
      </p:sp>
      <p:sp>
        <p:nvSpPr>
          <p:cNvPr id="5" name="Rectangle 4">
            <a:extLst>
              <a:ext uri="{FF2B5EF4-FFF2-40B4-BE49-F238E27FC236}">
                <a16:creationId xmlns:a16="http://schemas.microsoft.com/office/drawing/2014/main" id="{0E0715BD-A89D-4240-8837-F7FC2620EB0E}"/>
              </a:ext>
            </a:extLst>
          </p:cNvPr>
          <p:cNvSpPr/>
          <p:nvPr/>
        </p:nvSpPr>
        <p:spPr>
          <a:xfrm>
            <a:off x="808653" y="1987421"/>
            <a:ext cx="4117910" cy="5078313"/>
          </a:xfrm>
          <a:prstGeom prst="rect">
            <a:avLst/>
          </a:prstGeom>
        </p:spPr>
        <p:txBody>
          <a:bodyPr wrap="square">
            <a:spAutoFit/>
          </a:bodyPr>
          <a:lstStyle/>
          <a:p>
            <a:r>
              <a:rPr lang="en-GB" dirty="0"/>
              <a:t>Oxford American Dictionary</a:t>
            </a:r>
          </a:p>
          <a:p>
            <a:r>
              <a:rPr lang="en-GB" dirty="0"/>
              <a:t>    1 The construction used to is standard, but difficulties arise with the formation of negatives and questions. Traditionally, used to behaves as a modal verb, so that questions and negatives are formed without the auxiliary verb do, as in it used not to be like that and used she to come here? In modern English, this question form is now regarded as very formal or awkwardly old-fashioned, and the use with do is broadly accepted as standard, as in did she use to come here? Negative constructions with do, on the other hand (as in it didn’t use to be like that), although common, are informal and are not generally accepted. </a:t>
            </a:r>
          </a:p>
          <a:p>
            <a:endParaRPr lang="en-GB" dirty="0"/>
          </a:p>
        </p:txBody>
      </p:sp>
      <p:sp>
        <p:nvSpPr>
          <p:cNvPr id="6" name="Rectangle 5">
            <a:extLst>
              <a:ext uri="{FF2B5EF4-FFF2-40B4-BE49-F238E27FC236}">
                <a16:creationId xmlns:a16="http://schemas.microsoft.com/office/drawing/2014/main" id="{E7B75515-4E9D-4E1D-8596-0A9CE219B8B6}"/>
              </a:ext>
            </a:extLst>
          </p:cNvPr>
          <p:cNvSpPr/>
          <p:nvPr/>
        </p:nvSpPr>
        <p:spPr>
          <a:xfrm>
            <a:off x="6624735" y="1987421"/>
            <a:ext cx="4842588" cy="3139321"/>
          </a:xfrm>
          <a:prstGeom prst="rect">
            <a:avLst/>
          </a:prstGeom>
        </p:spPr>
        <p:txBody>
          <a:bodyPr wrap="square">
            <a:spAutoFit/>
          </a:bodyPr>
          <a:lstStyle/>
          <a:p>
            <a:r>
              <a:rPr lang="en-GB" dirty="0"/>
              <a:t> 2 There is sometimes confusion over whether to use the form used to or use to, which has arisen largely because the pronunciation is the same in both cases. Except in negatives and questions, the correct form is used to: we used to go to the movies all the time (not we use to go to the movies). However, in negatives and questions using the auxiliary verb do, the correct form is use to, because the form of the verb required is the infinitive: I didn’t use to like mushrooms (not I didn’t used to like mushrooms)</a:t>
            </a:r>
          </a:p>
        </p:txBody>
      </p:sp>
    </p:spTree>
    <p:extLst>
      <p:ext uri="{BB962C8B-B14F-4D97-AF65-F5344CB8AC3E}">
        <p14:creationId xmlns:p14="http://schemas.microsoft.com/office/powerpoint/2010/main" val="3364846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4033F6-073B-47C1-8AD0-95883BDD919E}"/>
              </a:ext>
            </a:extLst>
          </p:cNvPr>
          <p:cNvSpPr/>
          <p:nvPr/>
        </p:nvSpPr>
        <p:spPr>
          <a:xfrm>
            <a:off x="1632857" y="2172774"/>
            <a:ext cx="98624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https://www.differencebetween.com/difference-between-habit-and-vs-routine/</a:t>
            </a:r>
          </a:p>
        </p:txBody>
      </p:sp>
    </p:spTree>
    <p:extLst>
      <p:ext uri="{BB962C8B-B14F-4D97-AF65-F5344CB8AC3E}">
        <p14:creationId xmlns:p14="http://schemas.microsoft.com/office/powerpoint/2010/main" val="56667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5E179-694A-4F14-B131-988A3075B602}"/>
              </a:ext>
            </a:extLst>
          </p:cNvPr>
          <p:cNvPicPr>
            <a:picLocks noChangeAspect="1"/>
          </p:cNvPicPr>
          <p:nvPr/>
        </p:nvPicPr>
        <p:blipFill>
          <a:blip r:embed="rId2"/>
          <a:stretch>
            <a:fillRect/>
          </a:stretch>
        </p:blipFill>
        <p:spPr>
          <a:xfrm>
            <a:off x="-266330" y="416689"/>
            <a:ext cx="12755414" cy="6170541"/>
          </a:xfrm>
          <a:prstGeom prst="rect">
            <a:avLst/>
          </a:prstGeom>
        </p:spPr>
      </p:pic>
    </p:spTree>
    <p:extLst>
      <p:ext uri="{BB962C8B-B14F-4D97-AF65-F5344CB8AC3E}">
        <p14:creationId xmlns:p14="http://schemas.microsoft.com/office/powerpoint/2010/main" val="318231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1BF1A02-D7C2-4D51-A570-B56B4F065079}"/>
              </a:ext>
            </a:extLst>
          </p:cNvPr>
          <p:cNvSpPr/>
          <p:nvPr/>
        </p:nvSpPr>
        <p:spPr>
          <a:xfrm>
            <a:off x="4316391" y="1755494"/>
            <a:ext cx="3646025" cy="3680749"/>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lowchart: Delay 2">
            <a:extLst>
              <a:ext uri="{FF2B5EF4-FFF2-40B4-BE49-F238E27FC236}">
                <a16:creationId xmlns:a16="http://schemas.microsoft.com/office/drawing/2014/main" id="{0706EF83-6A62-4E83-B8F9-2B4BD528874B}"/>
              </a:ext>
            </a:extLst>
          </p:cNvPr>
          <p:cNvSpPr/>
          <p:nvPr/>
        </p:nvSpPr>
        <p:spPr>
          <a:xfrm>
            <a:off x="937549" y="1855807"/>
            <a:ext cx="4144701" cy="3580436"/>
          </a:xfrm>
          <a:prstGeom prst="flowChartDelay">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Delay 4">
            <a:extLst>
              <a:ext uri="{FF2B5EF4-FFF2-40B4-BE49-F238E27FC236}">
                <a16:creationId xmlns:a16="http://schemas.microsoft.com/office/drawing/2014/main" id="{6268D99C-4989-4BB7-A7B8-36C270198736}"/>
              </a:ext>
            </a:extLst>
          </p:cNvPr>
          <p:cNvSpPr/>
          <p:nvPr/>
        </p:nvSpPr>
        <p:spPr>
          <a:xfrm flipH="1">
            <a:off x="7196557" y="1855808"/>
            <a:ext cx="4144701" cy="3580435"/>
          </a:xfrm>
          <a:prstGeom prst="flowChartDelay">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FE2D8E8-BBC6-4251-9249-3A571EC3701F}"/>
              </a:ext>
            </a:extLst>
          </p:cNvPr>
          <p:cNvSpPr/>
          <p:nvPr/>
        </p:nvSpPr>
        <p:spPr>
          <a:xfrm>
            <a:off x="787078" y="1666754"/>
            <a:ext cx="277793" cy="4085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A2EDC00-D94F-436A-8E88-A7D1DBF71259}"/>
              </a:ext>
            </a:extLst>
          </p:cNvPr>
          <p:cNvSpPr/>
          <p:nvPr/>
        </p:nvSpPr>
        <p:spPr>
          <a:xfrm>
            <a:off x="11202361" y="1603093"/>
            <a:ext cx="277793" cy="4085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63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311</Words>
  <Application>Microsoft Office PowerPoint</Application>
  <PresentationFormat>Widescreen</PresentationFormat>
  <Paragraphs>22</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de Marvell</dc:creator>
  <cp:lastModifiedBy>Will de Marvell</cp:lastModifiedBy>
  <cp:revision>11</cp:revision>
  <dcterms:created xsi:type="dcterms:W3CDTF">2019-07-23T09:42:18Z</dcterms:created>
  <dcterms:modified xsi:type="dcterms:W3CDTF">2019-09-06T16:20:24Z</dcterms:modified>
</cp:coreProperties>
</file>