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2" d="100"/>
          <a:sy n="82" d="100"/>
        </p:scale>
        <p:origin x="643"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0B598-6242-4D51-B995-7E598AA722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76F2F26-D8D4-421A-BC64-5BA4D385CE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B7FEFDB-C350-47FB-A21D-EE3963CAD218}"/>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FF4F35D4-45F7-4856-AB2E-3A829F7DB5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24ED61-3212-4095-9887-583CA9DC82C4}"/>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34965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48DB0-749B-48CA-A5A2-DFA6C7BE2E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A14599-9CCC-42E7-A850-06CD73A981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BB9449-6EBB-4899-9467-3957048793BD}"/>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641E8357-870C-4BC8-A4FE-D9B020C27A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0BEBAE-7C84-448E-BED6-0932CE576930}"/>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157379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0CBA41-BC1A-44CE-B1C3-41C0F3701E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606D71-B684-4ACA-88D5-69AF15C3EF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EE14C2-F6A9-4CB5-9E4E-4E1F3E837403}"/>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F060E3FA-6C5A-401D-B0C5-16C771716C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1D0D91-0E1D-4C8C-A65D-3C93CF89677A}"/>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374794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0FC9F-F58A-4A94-B6AE-98072AEC6A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B31AAF-0927-4455-850A-18B2F56E66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1BFD10-05AC-4B94-99D9-541F746E345B}"/>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C323A373-C4A4-4FC5-8E75-194E18AA97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5B9843-67E2-42A2-9A1A-3F6E88EFC51E}"/>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28090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ECF13-8E76-4A99-9217-3851E9F98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DBC92F4-FE76-437D-8C51-F3522AE09C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3A2011-1B4E-449B-A791-AE83BE9CA69E}"/>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B0C97D5D-E176-4E86-A5CB-82AB5CD306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621A9A-1D44-4AC0-9E56-DAEF5BDC54DE}"/>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405438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E6861-A2DD-4D3F-AB79-C0A7B1A5AE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876D87-FBE1-42A1-AA1F-0203A09680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396E6F-A28E-4E87-89F5-844CBE0E8D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9D15FC-7E4A-4541-924A-A0A664A33D6F}"/>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6" name="Footer Placeholder 5">
            <a:extLst>
              <a:ext uri="{FF2B5EF4-FFF2-40B4-BE49-F238E27FC236}">
                <a16:creationId xmlns:a16="http://schemas.microsoft.com/office/drawing/2014/main" id="{563073DC-BA9A-456B-B8B8-90AF6FF0FD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488AE8-83D5-49CE-9330-8EC050E4F85A}"/>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118955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3F304-F78F-433A-AE2B-CBA6D2A93B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E89B84-F780-41C2-A9A7-3599486BD1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359EF3-C160-42CC-80CD-581A62CB8E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F270475-0FAB-4354-9E85-E1721CFF3E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CA9FD2-6C51-4D91-891D-4C42C4A88D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CD9A38-9FE7-4416-8909-52C5DD3B9DBF}"/>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8" name="Footer Placeholder 7">
            <a:extLst>
              <a:ext uri="{FF2B5EF4-FFF2-40B4-BE49-F238E27FC236}">
                <a16:creationId xmlns:a16="http://schemas.microsoft.com/office/drawing/2014/main" id="{662F0CF0-2F25-41B7-8450-694589A29EC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CB34B5-4D1F-4A0A-A044-ED515F76E9F2}"/>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915831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13C0-0A36-43AE-95B5-8DE17FF550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BA64340-7E58-425E-B826-4192F71A1E5B}"/>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4" name="Footer Placeholder 3">
            <a:extLst>
              <a:ext uri="{FF2B5EF4-FFF2-40B4-BE49-F238E27FC236}">
                <a16:creationId xmlns:a16="http://schemas.microsoft.com/office/drawing/2014/main" id="{F86BABAB-3A17-422A-85C6-F8A4A5786D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66B411-546E-4CA7-8B98-9F58107748F0}"/>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37774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81B31A-76C0-417E-9E1B-CD8C9A84EEA8}"/>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3" name="Footer Placeholder 2">
            <a:extLst>
              <a:ext uri="{FF2B5EF4-FFF2-40B4-BE49-F238E27FC236}">
                <a16:creationId xmlns:a16="http://schemas.microsoft.com/office/drawing/2014/main" id="{098AE6B1-ACF4-46BD-8A8D-4113593C82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3BD9055-572A-42B0-8A97-5AECA4E11520}"/>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308948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85E5D-795D-4193-8350-88CFA7FC51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80C51F8-2835-4E05-ACD2-7E78744FC2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FFDCD2B-D3A3-4847-8C2C-41A8F3DB10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83E860-B55F-454B-B434-FBDA5FB154ED}"/>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6" name="Footer Placeholder 5">
            <a:extLst>
              <a:ext uri="{FF2B5EF4-FFF2-40B4-BE49-F238E27FC236}">
                <a16:creationId xmlns:a16="http://schemas.microsoft.com/office/drawing/2014/main" id="{48F09964-7B0B-4DF1-89F8-6D50F6EFCA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672A4F-BE53-49CD-B3CC-F350E26977D9}"/>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168834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DB38D-E03E-47E2-88A4-DDC6B265E6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D94FC8-3FF8-42B4-A764-617F980970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8C14F78-AAC1-4348-8E98-1B12C398A7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E4589E-5149-4176-A6C9-8CD978A606EC}"/>
              </a:ext>
            </a:extLst>
          </p:cNvPr>
          <p:cNvSpPr>
            <a:spLocks noGrp="1"/>
          </p:cNvSpPr>
          <p:nvPr>
            <p:ph type="dt" sz="half" idx="10"/>
          </p:nvPr>
        </p:nvSpPr>
        <p:spPr/>
        <p:txBody>
          <a:bodyPr/>
          <a:lstStyle/>
          <a:p>
            <a:fld id="{5501F5AC-8F19-4A65-B0A6-E07C83F28B5E}" type="datetimeFigureOut">
              <a:rPr lang="en-GB" smtClean="0"/>
              <a:t>04/09/2019</a:t>
            </a:fld>
            <a:endParaRPr lang="en-GB"/>
          </a:p>
        </p:txBody>
      </p:sp>
      <p:sp>
        <p:nvSpPr>
          <p:cNvPr id="6" name="Footer Placeholder 5">
            <a:extLst>
              <a:ext uri="{FF2B5EF4-FFF2-40B4-BE49-F238E27FC236}">
                <a16:creationId xmlns:a16="http://schemas.microsoft.com/office/drawing/2014/main" id="{C672645C-61F6-4348-800A-288ABBDA04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C9C65A-8C3E-43FA-A873-3BFDE75D3746}"/>
              </a:ext>
            </a:extLst>
          </p:cNvPr>
          <p:cNvSpPr>
            <a:spLocks noGrp="1"/>
          </p:cNvSpPr>
          <p:nvPr>
            <p:ph type="sldNum" sz="quarter" idx="12"/>
          </p:nvPr>
        </p:nvSpPr>
        <p:spPr/>
        <p:txBody>
          <a:bodyPr/>
          <a:lstStyle/>
          <a:p>
            <a:fld id="{753EAB6C-9DB1-40AA-AF76-086C88727206}" type="slidenum">
              <a:rPr lang="en-GB" smtClean="0"/>
              <a:t>‹#›</a:t>
            </a:fld>
            <a:endParaRPr lang="en-GB"/>
          </a:p>
        </p:txBody>
      </p:sp>
    </p:spTree>
    <p:extLst>
      <p:ext uri="{BB962C8B-B14F-4D97-AF65-F5344CB8AC3E}">
        <p14:creationId xmlns:p14="http://schemas.microsoft.com/office/powerpoint/2010/main" val="3985250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2DFA7B-159D-4BE3-BB60-87CDD8993D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70CE07-6409-4C78-BD8D-A803C90CDB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152A64-BE65-488A-B437-3322A7C18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1F5AC-8F19-4A65-B0A6-E07C83F28B5E}" type="datetimeFigureOut">
              <a:rPr lang="en-GB" smtClean="0"/>
              <a:t>04/09/2019</a:t>
            </a:fld>
            <a:endParaRPr lang="en-GB"/>
          </a:p>
        </p:txBody>
      </p:sp>
      <p:sp>
        <p:nvSpPr>
          <p:cNvPr id="5" name="Footer Placeholder 4">
            <a:extLst>
              <a:ext uri="{FF2B5EF4-FFF2-40B4-BE49-F238E27FC236}">
                <a16:creationId xmlns:a16="http://schemas.microsoft.com/office/drawing/2014/main" id="{3AD1D21C-9695-4816-8C32-174A003112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35E3988-060A-4829-9404-2ED3751266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EAB6C-9DB1-40AA-AF76-086C88727206}" type="slidenum">
              <a:rPr lang="en-GB" smtClean="0"/>
              <a:t>‹#›</a:t>
            </a:fld>
            <a:endParaRPr lang="en-GB"/>
          </a:p>
        </p:txBody>
      </p:sp>
    </p:spTree>
    <p:extLst>
      <p:ext uri="{BB962C8B-B14F-4D97-AF65-F5344CB8AC3E}">
        <p14:creationId xmlns:p14="http://schemas.microsoft.com/office/powerpoint/2010/main" val="2353471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1ABA24-361B-48B7-B5B4-93055A5A928E}"/>
              </a:ext>
            </a:extLst>
          </p:cNvPr>
          <p:cNvSpPr/>
          <p:nvPr/>
        </p:nvSpPr>
        <p:spPr>
          <a:xfrm>
            <a:off x="3048000" y="1443841"/>
            <a:ext cx="6096000" cy="4124206"/>
          </a:xfrm>
          <a:prstGeom prst="rect">
            <a:avLst/>
          </a:prstGeom>
        </p:spPr>
        <p:txBody>
          <a:bodyPr>
            <a:spAutoFit/>
          </a:bodyPr>
          <a:lstStyle/>
          <a:p>
            <a:r>
              <a:rPr lang="en-GB" sz="2800" b="1" dirty="0"/>
              <a:t>HABITS AND ROUTINES </a:t>
            </a:r>
            <a:r>
              <a:rPr lang="en-GB" dirty="0"/>
              <a:t>	</a:t>
            </a:r>
          </a:p>
          <a:p>
            <a:endParaRPr lang="en-GB" dirty="0"/>
          </a:p>
          <a:p>
            <a:r>
              <a:rPr lang="en-GB" dirty="0"/>
              <a:t>A habit is an action or an activity that we do often. We may do it regularly, but not necessarily at the same time or the same place. For example, we may go to a pub most Sundays, before lunch, but not the same pub, every Sunday, at the same time.</a:t>
            </a:r>
          </a:p>
          <a:p>
            <a:endParaRPr lang="en-GB" dirty="0"/>
          </a:p>
          <a:p>
            <a:r>
              <a:rPr lang="en-GB" dirty="0"/>
              <a:t>A routine is an action or an activity that always happens at a fixed time or place and never varies. For example, I get up at 6:30 every morning.</a:t>
            </a:r>
          </a:p>
          <a:p>
            <a:endParaRPr lang="en-GB" dirty="0"/>
          </a:p>
          <a:p>
            <a:r>
              <a:rPr lang="en-GB" dirty="0"/>
              <a:t>Of course, in reality, I don't get up at exactly 6:30 every morning of my life. In fact, last Sunday, I got up at 9:30. But you can see the difference between a habit and routine.</a:t>
            </a:r>
          </a:p>
        </p:txBody>
      </p:sp>
    </p:spTree>
    <p:extLst>
      <p:ext uri="{BB962C8B-B14F-4D97-AF65-F5344CB8AC3E}">
        <p14:creationId xmlns:p14="http://schemas.microsoft.com/office/powerpoint/2010/main" val="25825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46C207-7AC5-4DBD-BE9A-AC4C975896BE}"/>
              </a:ext>
            </a:extLst>
          </p:cNvPr>
          <p:cNvSpPr/>
          <p:nvPr/>
        </p:nvSpPr>
        <p:spPr>
          <a:xfrm>
            <a:off x="3048000" y="1443841"/>
            <a:ext cx="6096000" cy="3970318"/>
          </a:xfrm>
          <a:prstGeom prst="rect">
            <a:avLst/>
          </a:prstGeom>
        </p:spPr>
        <p:txBody>
          <a:bodyPr>
            <a:spAutoFit/>
          </a:bodyPr>
          <a:lstStyle/>
          <a:p>
            <a:pPr lvl="0"/>
            <a:r>
              <a:rPr lang="en-GB" dirty="0">
                <a:solidFill>
                  <a:prstClr val="black"/>
                </a:solidFill>
              </a:rPr>
              <a:t>HABITS 	NOW AND CONTINUING</a:t>
            </a:r>
          </a:p>
          <a:p>
            <a:pPr lvl="0"/>
            <a:endParaRPr lang="en-GB" dirty="0">
              <a:solidFill>
                <a:prstClr val="black"/>
              </a:solidFill>
            </a:endParaRPr>
          </a:p>
          <a:p>
            <a:pPr lvl="0"/>
            <a:r>
              <a:rPr lang="en-GB" dirty="0">
                <a:solidFill>
                  <a:prstClr val="black"/>
                </a:solidFill>
              </a:rPr>
              <a:t>There are lots of things we do fairly regularly and will probably be doing in the future. They are familiar activities and we understand them well. We express them using the verb phrase used to before a continuous present </a:t>
            </a:r>
            <a:r>
              <a:rPr lang="en-GB" dirty="0" err="1">
                <a:solidFill>
                  <a:prstClr val="black"/>
                </a:solidFill>
              </a:rPr>
              <a:t>ing</a:t>
            </a:r>
            <a:r>
              <a:rPr lang="en-GB" dirty="0">
                <a:solidFill>
                  <a:prstClr val="black"/>
                </a:solidFill>
              </a:rPr>
              <a:t> verb form. Here are a few examples:</a:t>
            </a:r>
          </a:p>
          <a:p>
            <a:pPr lvl="0"/>
            <a:endParaRPr lang="en-GB" dirty="0">
              <a:solidFill>
                <a:prstClr val="black"/>
              </a:solidFill>
            </a:endParaRPr>
          </a:p>
          <a:p>
            <a:pPr lvl="0"/>
            <a:r>
              <a:rPr lang="en-GB" dirty="0">
                <a:solidFill>
                  <a:prstClr val="black"/>
                </a:solidFill>
              </a:rPr>
              <a:t>Example I am used to cycling to work and it only takes me five minutes.</a:t>
            </a:r>
          </a:p>
          <a:p>
            <a:pPr lvl="0"/>
            <a:r>
              <a:rPr lang="en-GB" dirty="0">
                <a:solidFill>
                  <a:prstClr val="black"/>
                </a:solidFill>
              </a:rPr>
              <a:t>Example We are used to watching the news at seven o'clock on television.</a:t>
            </a:r>
          </a:p>
          <a:p>
            <a:pPr lvl="0"/>
            <a:r>
              <a:rPr lang="en-GB" dirty="0">
                <a:solidFill>
                  <a:prstClr val="black"/>
                </a:solidFill>
              </a:rPr>
              <a:t>Example Lina had an accident because she's not used to driving on the left.</a:t>
            </a:r>
          </a:p>
        </p:txBody>
      </p:sp>
    </p:spTree>
    <p:extLst>
      <p:ext uri="{BB962C8B-B14F-4D97-AF65-F5344CB8AC3E}">
        <p14:creationId xmlns:p14="http://schemas.microsoft.com/office/powerpoint/2010/main" val="3530500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6D2BA3-8003-418E-A4DB-90FB03C98A47}"/>
              </a:ext>
            </a:extLst>
          </p:cNvPr>
          <p:cNvSpPr/>
          <p:nvPr/>
        </p:nvSpPr>
        <p:spPr>
          <a:xfrm>
            <a:off x="3048000" y="197346"/>
            <a:ext cx="6096000" cy="6463308"/>
          </a:xfrm>
          <a:prstGeom prst="rect">
            <a:avLst/>
          </a:prstGeom>
        </p:spPr>
        <p:txBody>
          <a:bodyPr>
            <a:spAutoFit/>
          </a:bodyPr>
          <a:lstStyle/>
          <a:p>
            <a:pPr lvl="0"/>
            <a:r>
              <a:rPr lang="en-GB" dirty="0">
                <a:solidFill>
                  <a:prstClr val="black"/>
                </a:solidFill>
              </a:rPr>
              <a:t>THINGS THAT ARE NORMAL 	</a:t>
            </a:r>
          </a:p>
          <a:p>
            <a:pPr lvl="0"/>
            <a:endParaRPr lang="en-GB" dirty="0">
              <a:solidFill>
                <a:prstClr val="black"/>
              </a:solidFill>
            </a:endParaRPr>
          </a:p>
          <a:p>
            <a:pPr lvl="0"/>
            <a:r>
              <a:rPr lang="en-GB" dirty="0">
                <a:solidFill>
                  <a:prstClr val="black"/>
                </a:solidFill>
              </a:rPr>
              <a:t>Example We aren't used to having heavy snow in London.</a:t>
            </a:r>
          </a:p>
          <a:p>
            <a:pPr lvl="0"/>
            <a:r>
              <a:rPr lang="en-GB" dirty="0">
                <a:solidFill>
                  <a:prstClr val="black"/>
                </a:solidFill>
              </a:rPr>
              <a:t>THINGS THAT CHANGE 	</a:t>
            </a:r>
          </a:p>
          <a:p>
            <a:pPr lvl="0"/>
            <a:endParaRPr lang="en-GB" dirty="0">
              <a:solidFill>
                <a:prstClr val="black"/>
              </a:solidFill>
            </a:endParaRPr>
          </a:p>
          <a:p>
            <a:pPr lvl="0"/>
            <a:r>
              <a:rPr lang="en-GB" dirty="0">
                <a:solidFill>
                  <a:prstClr val="black"/>
                </a:solidFill>
              </a:rPr>
              <a:t>Example I'm getting used to waking up several times during the night by our baby.</a:t>
            </a:r>
          </a:p>
          <a:p>
            <a:pPr lvl="0"/>
            <a:r>
              <a:rPr lang="en-GB" dirty="0">
                <a:solidFill>
                  <a:prstClr val="black"/>
                </a:solidFill>
              </a:rPr>
              <a:t>THINGS THAT ARE NEW AND WILL BECOME NORMAL 	</a:t>
            </a:r>
          </a:p>
          <a:p>
            <a:pPr lvl="0"/>
            <a:endParaRPr lang="en-GB" dirty="0">
              <a:solidFill>
                <a:prstClr val="black"/>
              </a:solidFill>
            </a:endParaRPr>
          </a:p>
          <a:p>
            <a:pPr lvl="0"/>
            <a:r>
              <a:rPr lang="en-GB" dirty="0">
                <a:solidFill>
                  <a:prstClr val="black"/>
                </a:solidFill>
              </a:rPr>
              <a:t>Example I found it hard to start work at six o'clock but I'm getting used to it.</a:t>
            </a:r>
          </a:p>
          <a:p>
            <a:pPr lvl="0"/>
            <a:r>
              <a:rPr lang="en-GB" dirty="0">
                <a:solidFill>
                  <a:prstClr val="black"/>
                </a:solidFill>
              </a:rPr>
              <a:t>DROPPING THE ING VERB 	</a:t>
            </a:r>
          </a:p>
          <a:p>
            <a:pPr lvl="0"/>
            <a:endParaRPr lang="en-GB" dirty="0">
              <a:solidFill>
                <a:prstClr val="black"/>
              </a:solidFill>
            </a:endParaRPr>
          </a:p>
          <a:p>
            <a:pPr lvl="0"/>
            <a:r>
              <a:rPr lang="en-GB" dirty="0">
                <a:solidFill>
                  <a:prstClr val="black"/>
                </a:solidFill>
              </a:rPr>
              <a:t>Often the </a:t>
            </a:r>
            <a:r>
              <a:rPr lang="en-GB" dirty="0" err="1">
                <a:solidFill>
                  <a:prstClr val="black"/>
                </a:solidFill>
              </a:rPr>
              <a:t>ing</a:t>
            </a:r>
            <a:r>
              <a:rPr lang="en-GB" dirty="0">
                <a:solidFill>
                  <a:prstClr val="black"/>
                </a:solidFill>
              </a:rPr>
              <a:t> verb form is not included because it's understood to be part of the sentence:</a:t>
            </a:r>
          </a:p>
          <a:p>
            <a:pPr lvl="0"/>
            <a:endParaRPr lang="en-GB" dirty="0">
              <a:solidFill>
                <a:prstClr val="black"/>
              </a:solidFill>
            </a:endParaRPr>
          </a:p>
          <a:p>
            <a:pPr lvl="0"/>
            <a:r>
              <a:rPr lang="en-GB" dirty="0">
                <a:solidFill>
                  <a:prstClr val="black"/>
                </a:solidFill>
              </a:rPr>
              <a:t>Example I don't like this machine coffee but I expect I'll get used to it.   Note: we don't usually say used to drinking it.</a:t>
            </a:r>
          </a:p>
          <a:p>
            <a:pPr lvl="0"/>
            <a:r>
              <a:rPr lang="en-GB" dirty="0">
                <a:solidFill>
                  <a:prstClr val="black"/>
                </a:solidFill>
              </a:rPr>
              <a:t>HABITS 	PAST AND FINISHED</a:t>
            </a:r>
          </a:p>
          <a:p>
            <a:pPr lvl="0"/>
            <a:endParaRPr lang="en-GB" dirty="0">
              <a:solidFill>
                <a:prstClr val="black"/>
              </a:solidFill>
            </a:endParaRPr>
          </a:p>
          <a:p>
            <a:pPr lvl="0"/>
            <a:r>
              <a:rPr lang="en-GB" dirty="0">
                <a:solidFill>
                  <a:prstClr val="black"/>
                </a:solidFill>
              </a:rPr>
              <a:t>We often express past habits using the verb phrase used to before a simple present verb form. Here are a few examples:</a:t>
            </a:r>
          </a:p>
          <a:p>
            <a:pPr lvl="0"/>
            <a:endParaRPr lang="en-GB" dirty="0">
              <a:solidFill>
                <a:prstClr val="black"/>
              </a:solidFill>
            </a:endParaRPr>
          </a:p>
        </p:txBody>
      </p:sp>
    </p:spTree>
    <p:extLst>
      <p:ext uri="{BB962C8B-B14F-4D97-AF65-F5344CB8AC3E}">
        <p14:creationId xmlns:p14="http://schemas.microsoft.com/office/powerpoint/2010/main" val="1870706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26041F-55D4-4095-B3BD-BF39A4860BED}"/>
              </a:ext>
            </a:extLst>
          </p:cNvPr>
          <p:cNvSpPr/>
          <p:nvPr/>
        </p:nvSpPr>
        <p:spPr>
          <a:xfrm>
            <a:off x="3048000" y="335846"/>
            <a:ext cx="6096000" cy="6186309"/>
          </a:xfrm>
          <a:prstGeom prst="rect">
            <a:avLst/>
          </a:prstGeom>
        </p:spPr>
        <p:txBody>
          <a:bodyPr>
            <a:spAutoFit/>
          </a:bodyPr>
          <a:lstStyle/>
          <a:p>
            <a:pPr lvl="0"/>
            <a:r>
              <a:rPr lang="en-GB" dirty="0">
                <a:solidFill>
                  <a:prstClr val="black"/>
                </a:solidFill>
              </a:rPr>
              <a:t>Example I used to smoke, but the doctor told me to quit.</a:t>
            </a:r>
          </a:p>
          <a:p>
            <a:pPr lvl="0"/>
            <a:r>
              <a:rPr lang="en-GB" dirty="0">
                <a:solidFill>
                  <a:prstClr val="black"/>
                </a:solidFill>
              </a:rPr>
              <a:t>Example He used to play squash until the accident, but now his ankle hurts easily.</a:t>
            </a:r>
          </a:p>
          <a:p>
            <a:pPr lvl="0"/>
            <a:r>
              <a:rPr lang="en-GB" dirty="0">
                <a:solidFill>
                  <a:prstClr val="black"/>
                </a:solidFill>
              </a:rPr>
              <a:t>Example I don't work full time anymore, but I used to before I had the children.</a:t>
            </a:r>
          </a:p>
          <a:p>
            <a:pPr lvl="0"/>
            <a:r>
              <a:rPr lang="en-GB" dirty="0">
                <a:solidFill>
                  <a:prstClr val="black"/>
                </a:solidFill>
              </a:rPr>
              <a:t>Example It's funny. I really enjoy cricket now, but I didn't used to.</a:t>
            </a:r>
          </a:p>
          <a:p>
            <a:pPr lvl="0"/>
            <a:r>
              <a:rPr lang="en-GB" dirty="0">
                <a:solidFill>
                  <a:prstClr val="black"/>
                </a:solidFill>
              </a:rPr>
              <a:t>HABITS: NOTE 1 	</a:t>
            </a:r>
          </a:p>
          <a:p>
            <a:pPr lvl="0"/>
            <a:endParaRPr lang="en-GB" dirty="0">
              <a:solidFill>
                <a:prstClr val="black"/>
              </a:solidFill>
            </a:endParaRPr>
          </a:p>
          <a:p>
            <a:pPr lvl="0"/>
            <a:r>
              <a:rPr lang="en-GB" dirty="0">
                <a:solidFill>
                  <a:prstClr val="black"/>
                </a:solidFill>
              </a:rPr>
              <a:t>There are two other ways of expressing a habit in the past: Did you use to ... and Didn't you use to ... . Here are a few examples:</a:t>
            </a:r>
          </a:p>
          <a:p>
            <a:pPr lvl="0"/>
            <a:endParaRPr lang="en-GB" dirty="0">
              <a:solidFill>
                <a:prstClr val="black"/>
              </a:solidFill>
            </a:endParaRPr>
          </a:p>
          <a:p>
            <a:pPr lvl="0"/>
            <a:r>
              <a:rPr lang="en-GB" dirty="0">
                <a:solidFill>
                  <a:prstClr val="black"/>
                </a:solidFill>
              </a:rPr>
              <a:t>Example Did you use to play tennis?</a:t>
            </a:r>
          </a:p>
          <a:p>
            <a:pPr lvl="0"/>
            <a:r>
              <a:rPr lang="en-GB" dirty="0">
                <a:solidFill>
                  <a:prstClr val="black"/>
                </a:solidFill>
              </a:rPr>
              <a:t>Example You used to play tennis, didn't you?</a:t>
            </a:r>
          </a:p>
          <a:p>
            <a:pPr lvl="0"/>
            <a:r>
              <a:rPr lang="en-GB" dirty="0">
                <a:solidFill>
                  <a:prstClr val="black"/>
                </a:solidFill>
              </a:rPr>
              <a:t>Example Did you use to go out with Marie?</a:t>
            </a:r>
          </a:p>
          <a:p>
            <a:pPr lvl="0"/>
            <a:r>
              <a:rPr lang="en-GB" dirty="0">
                <a:solidFill>
                  <a:prstClr val="black"/>
                </a:solidFill>
              </a:rPr>
              <a:t>Example You used to go out with Marie, didn't you?</a:t>
            </a:r>
          </a:p>
          <a:p>
            <a:pPr lvl="0"/>
            <a:r>
              <a:rPr lang="en-GB" dirty="0">
                <a:solidFill>
                  <a:prstClr val="black"/>
                </a:solidFill>
              </a:rPr>
              <a:t>ROUTINES 	</a:t>
            </a:r>
          </a:p>
          <a:p>
            <a:pPr lvl="0"/>
            <a:endParaRPr lang="en-GB" dirty="0">
              <a:solidFill>
                <a:prstClr val="black"/>
              </a:solidFill>
            </a:endParaRPr>
          </a:p>
          <a:p>
            <a:pPr lvl="0"/>
            <a:r>
              <a:rPr lang="en-GB" dirty="0">
                <a:solidFill>
                  <a:prstClr val="black"/>
                </a:solidFill>
              </a:rPr>
              <a:t>When we talk about routines that happen in the present or will happen in the future, we often use adverbs to express the repetition.</a:t>
            </a:r>
          </a:p>
        </p:txBody>
      </p:sp>
    </p:spTree>
    <p:extLst>
      <p:ext uri="{BB962C8B-B14F-4D97-AF65-F5344CB8AC3E}">
        <p14:creationId xmlns:p14="http://schemas.microsoft.com/office/powerpoint/2010/main" val="724572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5F0C7C9-D65D-46EB-9E95-C4CD0059DE88}"/>
              </a:ext>
            </a:extLst>
          </p:cNvPr>
          <p:cNvSpPr/>
          <p:nvPr/>
        </p:nvSpPr>
        <p:spPr>
          <a:xfrm>
            <a:off x="3048000" y="-17807583"/>
            <a:ext cx="6096000" cy="18097262"/>
          </a:xfrm>
          <a:prstGeom prst="rect">
            <a:avLst/>
          </a:prstGeom>
        </p:spPr>
        <p:txBody>
          <a:bodyPr>
            <a:spAutoFit/>
          </a:bodyPr>
          <a:lstStyle/>
          <a:p>
            <a:endParaRPr lang="en-GB" dirty="0"/>
          </a:p>
          <a:p>
            <a:r>
              <a:rPr lang="en-GB" dirty="0"/>
              <a:t>Example I always telephone my mother at 11:00 on a Sunday morning, to make sure she's OK.</a:t>
            </a:r>
          </a:p>
          <a:p>
            <a:r>
              <a:rPr lang="en-GB" dirty="0"/>
              <a:t>Example I buy PC Format regularly, but never have time to read all of it.</a:t>
            </a:r>
          </a:p>
          <a:p>
            <a:r>
              <a:rPr lang="en-GB" dirty="0"/>
              <a:t>Example Our dog never fails to bark when the postman opens the garden gate.</a:t>
            </a:r>
          </a:p>
          <a:p>
            <a:endParaRPr lang="en-GB" dirty="0"/>
          </a:p>
          <a:p>
            <a:r>
              <a:rPr lang="en-GB" dirty="0"/>
              <a:t>When we talk about routines that happened in the past, we use the word would.</a:t>
            </a:r>
          </a:p>
          <a:p>
            <a:endParaRPr lang="en-GB" dirty="0"/>
          </a:p>
          <a:p>
            <a:r>
              <a:rPr lang="en-GB" dirty="0"/>
              <a:t>Example I would wash the car every Sunday morning, even if it rained.</a:t>
            </a:r>
          </a:p>
          <a:p>
            <a:r>
              <a:rPr lang="en-GB" dirty="0"/>
              <a:t>Example In South America, I would travel on weekdays but would relax at weekends.</a:t>
            </a:r>
          </a:p>
          <a:p>
            <a:r>
              <a:rPr lang="en-GB" dirty="0"/>
              <a:t>Example He would wear an orange tie at every meeting.</a:t>
            </a:r>
          </a:p>
          <a:p>
            <a:r>
              <a:rPr lang="en-GB" dirty="0"/>
              <a:t>STORY TIME 	</a:t>
            </a:r>
          </a:p>
          <a:p>
            <a:endParaRPr lang="en-GB" dirty="0"/>
          </a:p>
          <a:p>
            <a:r>
              <a:rPr lang="en-GB" dirty="0"/>
              <a:t>Story Time is about typical modern living: things that you hear about during conversation, on the radio, on television, or at the cinema. Generally, the style is informal, so it's ideal for talking to people that you know well.</a:t>
            </a:r>
          </a:p>
          <a:p>
            <a:endParaRPr lang="en-GB" dirty="0"/>
          </a:p>
          <a:p>
            <a:r>
              <a:rPr lang="en-GB" dirty="0"/>
              <a:t>If there are any coloured words in the text, make sure that you understand what they mean and why they are used. You might need to use a dictionary.</a:t>
            </a:r>
          </a:p>
          <a:p>
            <a:endParaRPr lang="en-GB" dirty="0"/>
          </a:p>
          <a:p>
            <a:r>
              <a:rPr lang="en-GB" dirty="0"/>
              <a:t>It's important to read this text aloud. And it's good practice to record yourself, then listen to the recording later. This helps you to speak confidently, listen carefully, connect ideas, and understand and enjoy the whole text.</a:t>
            </a:r>
          </a:p>
          <a:p>
            <a:endParaRPr lang="en-GB" dirty="0"/>
          </a:p>
          <a:p>
            <a:r>
              <a:rPr lang="en-GB" dirty="0"/>
              <a:t>If you're learning with family, friends, in a class, or at work, remember to join in, although it's not important for you to have a strong opinion. Try to express your own ideas clearly, but listen carefully when you disagree and be ready to change your own views. Be aware of the difference between facts and feelings.</a:t>
            </a:r>
          </a:p>
          <a:p>
            <a:endParaRPr lang="en-GB" dirty="0"/>
          </a:p>
          <a:p>
            <a:r>
              <a:rPr lang="en-GB" dirty="0"/>
              <a:t>It's very important to understand that a discussion doesn't need to end with everyone agreeing and making one statement or decision, and it shouldn't become an argument. There might have to be compromise or you might just have to let go of something you felt was important. But was it?</a:t>
            </a:r>
          </a:p>
          <a:p>
            <a:r>
              <a:rPr lang="en-GB" dirty="0"/>
              <a:t>STORY TIME: HABITS 	</a:t>
            </a:r>
          </a:p>
          <a:p>
            <a:endParaRPr lang="en-GB" dirty="0"/>
          </a:p>
          <a:p>
            <a:r>
              <a:rPr lang="en-GB" dirty="0"/>
              <a:t>This is a story of living habits which often happened, but not routinely.</a:t>
            </a:r>
          </a:p>
          <a:p>
            <a:endParaRPr lang="en-GB" dirty="0"/>
          </a:p>
          <a:p>
            <a:r>
              <a:rPr lang="en-GB" dirty="0"/>
              <a:t>When I worked in Paris years ago, every weekend I used to relax by the river. I used to go to the same cafe on Saturday mornings and used to read the newspapers and talk to my friends. We used to drink coffee all morning and just enjoy the Parisian atmosphere.</a:t>
            </a:r>
          </a:p>
          <a:p>
            <a:r>
              <a:rPr lang="en-GB" dirty="0"/>
              <a:t>STORY TIME: ROUTINES 	</a:t>
            </a:r>
          </a:p>
          <a:p>
            <a:endParaRPr lang="en-GB" dirty="0"/>
          </a:p>
          <a:p>
            <a:r>
              <a:rPr lang="en-GB" dirty="0"/>
              <a:t>This is a story of a routine that always happened.</a:t>
            </a:r>
          </a:p>
          <a:p>
            <a:endParaRPr lang="en-GB" dirty="0"/>
          </a:p>
          <a:p>
            <a:r>
              <a:rPr lang="en-GB" dirty="0"/>
              <a:t>When I worked in Paris years ago, every weekend I would relax by the river. I would go to the same cafe on Saturday mornings and would read the newspapers and talk to my friends. We would drink coffee all morning and just enjoy the Parisian atmosphere.</a:t>
            </a:r>
          </a:p>
          <a:p>
            <a:r>
              <a:rPr lang="en-GB" dirty="0"/>
              <a:t>HABITS AND ROUTINES 	</a:t>
            </a:r>
          </a:p>
          <a:p>
            <a:endParaRPr lang="en-GB" dirty="0"/>
          </a:p>
        </p:txBody>
      </p:sp>
      <p:sp>
        <p:nvSpPr>
          <p:cNvPr id="5" name="Rectangle 4">
            <a:extLst>
              <a:ext uri="{FF2B5EF4-FFF2-40B4-BE49-F238E27FC236}">
                <a16:creationId xmlns:a16="http://schemas.microsoft.com/office/drawing/2014/main" id="{7919FC27-4303-47F5-8F2C-C25FFE1BF2B5}"/>
              </a:ext>
            </a:extLst>
          </p:cNvPr>
          <p:cNvSpPr/>
          <p:nvPr/>
        </p:nvSpPr>
        <p:spPr>
          <a:xfrm>
            <a:off x="3048000" y="1305342"/>
            <a:ext cx="6096000" cy="4247317"/>
          </a:xfrm>
          <a:prstGeom prst="rect">
            <a:avLst/>
          </a:prstGeom>
        </p:spPr>
        <p:txBody>
          <a:bodyPr>
            <a:spAutoFit/>
          </a:bodyPr>
          <a:lstStyle/>
          <a:p>
            <a:pPr lvl="0"/>
            <a:r>
              <a:rPr lang="en-GB" dirty="0">
                <a:solidFill>
                  <a:prstClr val="black"/>
                </a:solidFill>
              </a:rPr>
              <a:t>Although this module is about habits and routines, few of the examples above actually use forms of the words habit or routine. So, here are a few examples:</a:t>
            </a:r>
          </a:p>
          <a:p>
            <a:pPr lvl="0"/>
            <a:endParaRPr lang="en-GB" dirty="0">
              <a:solidFill>
                <a:prstClr val="black"/>
              </a:solidFill>
            </a:endParaRPr>
          </a:p>
          <a:p>
            <a:pPr lvl="0"/>
            <a:r>
              <a:rPr lang="en-GB" dirty="0">
                <a:solidFill>
                  <a:prstClr val="black"/>
                </a:solidFill>
              </a:rPr>
              <a:t>Example Smoking is a disgusting habit.</a:t>
            </a:r>
          </a:p>
          <a:p>
            <a:pPr lvl="0"/>
            <a:r>
              <a:rPr lang="en-GB" dirty="0">
                <a:solidFill>
                  <a:prstClr val="black"/>
                </a:solidFill>
              </a:rPr>
              <a:t>Example It's becoming a habit for you to complain about smokers.</a:t>
            </a:r>
          </a:p>
          <a:p>
            <a:pPr lvl="0"/>
            <a:r>
              <a:rPr lang="en-GB" dirty="0">
                <a:solidFill>
                  <a:prstClr val="black"/>
                </a:solidFill>
              </a:rPr>
              <a:t>Example We got into the habit of sleeping late on Sundays.</a:t>
            </a:r>
          </a:p>
          <a:p>
            <a:pPr lvl="0"/>
            <a:endParaRPr lang="en-GB" dirty="0">
              <a:solidFill>
                <a:prstClr val="black"/>
              </a:solidFill>
            </a:endParaRPr>
          </a:p>
          <a:p>
            <a:pPr lvl="0"/>
            <a:r>
              <a:rPr lang="en-GB" dirty="0">
                <a:solidFill>
                  <a:prstClr val="black"/>
                </a:solidFill>
              </a:rPr>
              <a:t>Example A routine check of your computer revealed hundreds of old emails.</a:t>
            </a:r>
          </a:p>
          <a:p>
            <a:pPr lvl="0"/>
            <a:r>
              <a:rPr lang="en-GB" dirty="0">
                <a:solidFill>
                  <a:prstClr val="black"/>
                </a:solidFill>
              </a:rPr>
              <a:t>Example We have a very clear routine: my wife cooks and I wash up.</a:t>
            </a:r>
          </a:p>
          <a:p>
            <a:pPr lvl="0"/>
            <a:r>
              <a:rPr lang="en-GB" dirty="0">
                <a:solidFill>
                  <a:prstClr val="black"/>
                </a:solidFill>
              </a:rPr>
              <a:t>Example The routine of travelling to work by train is exhausting me.</a:t>
            </a:r>
          </a:p>
        </p:txBody>
      </p:sp>
    </p:spTree>
    <p:extLst>
      <p:ext uri="{BB962C8B-B14F-4D97-AF65-F5344CB8AC3E}">
        <p14:creationId xmlns:p14="http://schemas.microsoft.com/office/powerpoint/2010/main" val="1170232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294</Words>
  <Application>Microsoft Office PowerPoint</Application>
  <PresentationFormat>Widescreen</PresentationFormat>
  <Paragraphs>87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 de Marvell</dc:creator>
  <cp:lastModifiedBy>Will de Marvell</cp:lastModifiedBy>
  <cp:revision>1</cp:revision>
  <dcterms:created xsi:type="dcterms:W3CDTF">2019-09-03T22:21:50Z</dcterms:created>
  <dcterms:modified xsi:type="dcterms:W3CDTF">2019-09-03T22:27:00Z</dcterms:modified>
</cp:coreProperties>
</file>