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50" d="100"/>
          <a:sy n="50" d="100"/>
        </p:scale>
        <p:origin x="29" y="-33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86F94-CFDE-4839-93DD-DB4280B107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AF1ED61-8DAF-446F-B9D8-1BF111B55D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201D2D0-6251-491A-957D-8D7131769FED}"/>
              </a:ext>
            </a:extLst>
          </p:cNvPr>
          <p:cNvSpPr>
            <a:spLocks noGrp="1"/>
          </p:cNvSpPr>
          <p:nvPr>
            <p:ph type="dt" sz="half" idx="10"/>
          </p:nvPr>
        </p:nvSpPr>
        <p:spPr/>
        <p:txBody>
          <a:bodyPr/>
          <a:lstStyle/>
          <a:p>
            <a:fld id="{80C732BE-0931-47D0-AD3D-7D85DDC8776E}" type="datetimeFigureOut">
              <a:rPr lang="en-GB" smtClean="0"/>
              <a:t>23/02/2020</a:t>
            </a:fld>
            <a:endParaRPr lang="en-GB"/>
          </a:p>
        </p:txBody>
      </p:sp>
      <p:sp>
        <p:nvSpPr>
          <p:cNvPr id="5" name="Footer Placeholder 4">
            <a:extLst>
              <a:ext uri="{FF2B5EF4-FFF2-40B4-BE49-F238E27FC236}">
                <a16:creationId xmlns:a16="http://schemas.microsoft.com/office/drawing/2014/main" id="{BCF09414-0704-485E-97BE-927CC66E3B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DBC2AE-C2C8-4A85-850E-E6188CB86614}"/>
              </a:ext>
            </a:extLst>
          </p:cNvPr>
          <p:cNvSpPr>
            <a:spLocks noGrp="1"/>
          </p:cNvSpPr>
          <p:nvPr>
            <p:ph type="sldNum" sz="quarter" idx="12"/>
          </p:nvPr>
        </p:nvSpPr>
        <p:spPr/>
        <p:txBody>
          <a:bodyPr/>
          <a:lstStyle/>
          <a:p>
            <a:fld id="{866E1E7C-BF11-49EC-B97B-087AC6ADE74F}" type="slidenum">
              <a:rPr lang="en-GB" smtClean="0"/>
              <a:t>‹#›</a:t>
            </a:fld>
            <a:endParaRPr lang="en-GB"/>
          </a:p>
        </p:txBody>
      </p:sp>
    </p:spTree>
    <p:extLst>
      <p:ext uri="{BB962C8B-B14F-4D97-AF65-F5344CB8AC3E}">
        <p14:creationId xmlns:p14="http://schemas.microsoft.com/office/powerpoint/2010/main" val="1123084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222A4-3450-42E8-82C4-FBEB56A21EE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437B41-7439-4FEE-807E-7ED9D5706A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557271-1E9F-4DEA-AED4-06690403F39F}"/>
              </a:ext>
            </a:extLst>
          </p:cNvPr>
          <p:cNvSpPr>
            <a:spLocks noGrp="1"/>
          </p:cNvSpPr>
          <p:nvPr>
            <p:ph type="dt" sz="half" idx="10"/>
          </p:nvPr>
        </p:nvSpPr>
        <p:spPr/>
        <p:txBody>
          <a:bodyPr/>
          <a:lstStyle/>
          <a:p>
            <a:fld id="{80C732BE-0931-47D0-AD3D-7D85DDC8776E}" type="datetimeFigureOut">
              <a:rPr lang="en-GB" smtClean="0"/>
              <a:t>23/02/2020</a:t>
            </a:fld>
            <a:endParaRPr lang="en-GB"/>
          </a:p>
        </p:txBody>
      </p:sp>
      <p:sp>
        <p:nvSpPr>
          <p:cNvPr id="5" name="Footer Placeholder 4">
            <a:extLst>
              <a:ext uri="{FF2B5EF4-FFF2-40B4-BE49-F238E27FC236}">
                <a16:creationId xmlns:a16="http://schemas.microsoft.com/office/drawing/2014/main" id="{55D154FE-3522-41BB-802B-CA950FCEEC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33A8C0-AFC8-43D3-B723-858B20B5E415}"/>
              </a:ext>
            </a:extLst>
          </p:cNvPr>
          <p:cNvSpPr>
            <a:spLocks noGrp="1"/>
          </p:cNvSpPr>
          <p:nvPr>
            <p:ph type="sldNum" sz="quarter" idx="12"/>
          </p:nvPr>
        </p:nvSpPr>
        <p:spPr/>
        <p:txBody>
          <a:bodyPr/>
          <a:lstStyle/>
          <a:p>
            <a:fld id="{866E1E7C-BF11-49EC-B97B-087AC6ADE74F}" type="slidenum">
              <a:rPr lang="en-GB" smtClean="0"/>
              <a:t>‹#›</a:t>
            </a:fld>
            <a:endParaRPr lang="en-GB"/>
          </a:p>
        </p:txBody>
      </p:sp>
    </p:spTree>
    <p:extLst>
      <p:ext uri="{BB962C8B-B14F-4D97-AF65-F5344CB8AC3E}">
        <p14:creationId xmlns:p14="http://schemas.microsoft.com/office/powerpoint/2010/main" val="2195883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2B7AB8-2023-4CA9-B26A-43563851E1B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596044-75BE-42AE-B345-C9FF7C9735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B672BE-2C7A-4293-B923-0EA449EDDC89}"/>
              </a:ext>
            </a:extLst>
          </p:cNvPr>
          <p:cNvSpPr>
            <a:spLocks noGrp="1"/>
          </p:cNvSpPr>
          <p:nvPr>
            <p:ph type="dt" sz="half" idx="10"/>
          </p:nvPr>
        </p:nvSpPr>
        <p:spPr/>
        <p:txBody>
          <a:bodyPr/>
          <a:lstStyle/>
          <a:p>
            <a:fld id="{80C732BE-0931-47D0-AD3D-7D85DDC8776E}" type="datetimeFigureOut">
              <a:rPr lang="en-GB" smtClean="0"/>
              <a:t>23/02/2020</a:t>
            </a:fld>
            <a:endParaRPr lang="en-GB"/>
          </a:p>
        </p:txBody>
      </p:sp>
      <p:sp>
        <p:nvSpPr>
          <p:cNvPr id="5" name="Footer Placeholder 4">
            <a:extLst>
              <a:ext uri="{FF2B5EF4-FFF2-40B4-BE49-F238E27FC236}">
                <a16:creationId xmlns:a16="http://schemas.microsoft.com/office/drawing/2014/main" id="{2CE9D1F8-DB6A-4DB6-BD5F-BAE6350F5B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BB1F8A-118D-44C0-A379-65A68CA96C91}"/>
              </a:ext>
            </a:extLst>
          </p:cNvPr>
          <p:cNvSpPr>
            <a:spLocks noGrp="1"/>
          </p:cNvSpPr>
          <p:nvPr>
            <p:ph type="sldNum" sz="quarter" idx="12"/>
          </p:nvPr>
        </p:nvSpPr>
        <p:spPr/>
        <p:txBody>
          <a:bodyPr/>
          <a:lstStyle/>
          <a:p>
            <a:fld id="{866E1E7C-BF11-49EC-B97B-087AC6ADE74F}" type="slidenum">
              <a:rPr lang="en-GB" smtClean="0"/>
              <a:t>‹#›</a:t>
            </a:fld>
            <a:endParaRPr lang="en-GB"/>
          </a:p>
        </p:txBody>
      </p:sp>
    </p:spTree>
    <p:extLst>
      <p:ext uri="{BB962C8B-B14F-4D97-AF65-F5344CB8AC3E}">
        <p14:creationId xmlns:p14="http://schemas.microsoft.com/office/powerpoint/2010/main" val="1774669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292B8-5ADE-422E-B622-A9A565F65F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37163E0-5902-4C34-8578-E3553CA52B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296ACC-2A9D-4BA2-8F89-608015DC18E2}"/>
              </a:ext>
            </a:extLst>
          </p:cNvPr>
          <p:cNvSpPr>
            <a:spLocks noGrp="1"/>
          </p:cNvSpPr>
          <p:nvPr>
            <p:ph type="dt" sz="half" idx="10"/>
          </p:nvPr>
        </p:nvSpPr>
        <p:spPr/>
        <p:txBody>
          <a:bodyPr/>
          <a:lstStyle/>
          <a:p>
            <a:fld id="{80C732BE-0931-47D0-AD3D-7D85DDC8776E}" type="datetimeFigureOut">
              <a:rPr lang="en-GB" smtClean="0"/>
              <a:t>23/02/2020</a:t>
            </a:fld>
            <a:endParaRPr lang="en-GB"/>
          </a:p>
        </p:txBody>
      </p:sp>
      <p:sp>
        <p:nvSpPr>
          <p:cNvPr id="5" name="Footer Placeholder 4">
            <a:extLst>
              <a:ext uri="{FF2B5EF4-FFF2-40B4-BE49-F238E27FC236}">
                <a16:creationId xmlns:a16="http://schemas.microsoft.com/office/drawing/2014/main" id="{B889988E-F4BF-428B-8A27-4D25E0AD86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66593F-4FEC-4CF2-B44B-E407E55A0CFC}"/>
              </a:ext>
            </a:extLst>
          </p:cNvPr>
          <p:cNvSpPr>
            <a:spLocks noGrp="1"/>
          </p:cNvSpPr>
          <p:nvPr>
            <p:ph type="sldNum" sz="quarter" idx="12"/>
          </p:nvPr>
        </p:nvSpPr>
        <p:spPr/>
        <p:txBody>
          <a:bodyPr/>
          <a:lstStyle/>
          <a:p>
            <a:fld id="{866E1E7C-BF11-49EC-B97B-087AC6ADE74F}" type="slidenum">
              <a:rPr lang="en-GB" smtClean="0"/>
              <a:t>‹#›</a:t>
            </a:fld>
            <a:endParaRPr lang="en-GB"/>
          </a:p>
        </p:txBody>
      </p:sp>
    </p:spTree>
    <p:extLst>
      <p:ext uri="{BB962C8B-B14F-4D97-AF65-F5344CB8AC3E}">
        <p14:creationId xmlns:p14="http://schemas.microsoft.com/office/powerpoint/2010/main" val="1721184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0AD99-2772-4CEF-A786-8F75AB186B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FEF35F3-5198-4BE4-AC77-95AA47DDC2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81C579-4990-424F-B435-70C406A41C1C}"/>
              </a:ext>
            </a:extLst>
          </p:cNvPr>
          <p:cNvSpPr>
            <a:spLocks noGrp="1"/>
          </p:cNvSpPr>
          <p:nvPr>
            <p:ph type="dt" sz="half" idx="10"/>
          </p:nvPr>
        </p:nvSpPr>
        <p:spPr/>
        <p:txBody>
          <a:bodyPr/>
          <a:lstStyle/>
          <a:p>
            <a:fld id="{80C732BE-0931-47D0-AD3D-7D85DDC8776E}" type="datetimeFigureOut">
              <a:rPr lang="en-GB" smtClean="0"/>
              <a:t>23/02/2020</a:t>
            </a:fld>
            <a:endParaRPr lang="en-GB"/>
          </a:p>
        </p:txBody>
      </p:sp>
      <p:sp>
        <p:nvSpPr>
          <p:cNvPr id="5" name="Footer Placeholder 4">
            <a:extLst>
              <a:ext uri="{FF2B5EF4-FFF2-40B4-BE49-F238E27FC236}">
                <a16:creationId xmlns:a16="http://schemas.microsoft.com/office/drawing/2014/main" id="{5F58FCE4-73C5-46B5-8E1F-094AB63932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FA2CD6-97D3-4A5E-A766-AB1034E8B63D}"/>
              </a:ext>
            </a:extLst>
          </p:cNvPr>
          <p:cNvSpPr>
            <a:spLocks noGrp="1"/>
          </p:cNvSpPr>
          <p:nvPr>
            <p:ph type="sldNum" sz="quarter" idx="12"/>
          </p:nvPr>
        </p:nvSpPr>
        <p:spPr/>
        <p:txBody>
          <a:bodyPr/>
          <a:lstStyle/>
          <a:p>
            <a:fld id="{866E1E7C-BF11-49EC-B97B-087AC6ADE74F}" type="slidenum">
              <a:rPr lang="en-GB" smtClean="0"/>
              <a:t>‹#›</a:t>
            </a:fld>
            <a:endParaRPr lang="en-GB"/>
          </a:p>
        </p:txBody>
      </p:sp>
    </p:spTree>
    <p:extLst>
      <p:ext uri="{BB962C8B-B14F-4D97-AF65-F5344CB8AC3E}">
        <p14:creationId xmlns:p14="http://schemas.microsoft.com/office/powerpoint/2010/main" val="3478017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65E59-7F21-41CC-B7F6-2F0F80B9250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7EB7837-7ACD-4B85-85B0-65DA5077BD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2E4C28C-5358-4415-83C0-FF4659DDF3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60CCBC0-AD26-4311-85B1-88873E001A09}"/>
              </a:ext>
            </a:extLst>
          </p:cNvPr>
          <p:cNvSpPr>
            <a:spLocks noGrp="1"/>
          </p:cNvSpPr>
          <p:nvPr>
            <p:ph type="dt" sz="half" idx="10"/>
          </p:nvPr>
        </p:nvSpPr>
        <p:spPr/>
        <p:txBody>
          <a:bodyPr/>
          <a:lstStyle/>
          <a:p>
            <a:fld id="{80C732BE-0931-47D0-AD3D-7D85DDC8776E}" type="datetimeFigureOut">
              <a:rPr lang="en-GB" smtClean="0"/>
              <a:t>23/02/2020</a:t>
            </a:fld>
            <a:endParaRPr lang="en-GB"/>
          </a:p>
        </p:txBody>
      </p:sp>
      <p:sp>
        <p:nvSpPr>
          <p:cNvPr id="6" name="Footer Placeholder 5">
            <a:extLst>
              <a:ext uri="{FF2B5EF4-FFF2-40B4-BE49-F238E27FC236}">
                <a16:creationId xmlns:a16="http://schemas.microsoft.com/office/drawing/2014/main" id="{B30828C1-0E93-4DFE-9F8C-18C1EF16B7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B363F9-4843-47DB-8147-D9F79BB98C57}"/>
              </a:ext>
            </a:extLst>
          </p:cNvPr>
          <p:cNvSpPr>
            <a:spLocks noGrp="1"/>
          </p:cNvSpPr>
          <p:nvPr>
            <p:ph type="sldNum" sz="quarter" idx="12"/>
          </p:nvPr>
        </p:nvSpPr>
        <p:spPr/>
        <p:txBody>
          <a:bodyPr/>
          <a:lstStyle/>
          <a:p>
            <a:fld id="{866E1E7C-BF11-49EC-B97B-087AC6ADE74F}" type="slidenum">
              <a:rPr lang="en-GB" smtClean="0"/>
              <a:t>‹#›</a:t>
            </a:fld>
            <a:endParaRPr lang="en-GB"/>
          </a:p>
        </p:txBody>
      </p:sp>
    </p:spTree>
    <p:extLst>
      <p:ext uri="{BB962C8B-B14F-4D97-AF65-F5344CB8AC3E}">
        <p14:creationId xmlns:p14="http://schemas.microsoft.com/office/powerpoint/2010/main" val="4190899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2422D-93F0-4ED5-AEDA-AE8449815E2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BD358FB-49B4-4E5C-AC52-6943D56D16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BE5982-5CE6-48CB-825C-7622B87F46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9E7FBCF-2037-42C5-B9A2-91AC12B68A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1E3FA9-1EEA-4CE6-9F83-F02855BAB0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8C7127D-3AA3-407B-A0CC-D7632DBC8019}"/>
              </a:ext>
            </a:extLst>
          </p:cNvPr>
          <p:cNvSpPr>
            <a:spLocks noGrp="1"/>
          </p:cNvSpPr>
          <p:nvPr>
            <p:ph type="dt" sz="half" idx="10"/>
          </p:nvPr>
        </p:nvSpPr>
        <p:spPr/>
        <p:txBody>
          <a:bodyPr/>
          <a:lstStyle/>
          <a:p>
            <a:fld id="{80C732BE-0931-47D0-AD3D-7D85DDC8776E}" type="datetimeFigureOut">
              <a:rPr lang="en-GB" smtClean="0"/>
              <a:t>23/02/2020</a:t>
            </a:fld>
            <a:endParaRPr lang="en-GB"/>
          </a:p>
        </p:txBody>
      </p:sp>
      <p:sp>
        <p:nvSpPr>
          <p:cNvPr id="8" name="Footer Placeholder 7">
            <a:extLst>
              <a:ext uri="{FF2B5EF4-FFF2-40B4-BE49-F238E27FC236}">
                <a16:creationId xmlns:a16="http://schemas.microsoft.com/office/drawing/2014/main" id="{D7458476-6EF2-40B8-94B0-8289357F29E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9A5C45E-88E8-4189-A01E-D6860C2B4112}"/>
              </a:ext>
            </a:extLst>
          </p:cNvPr>
          <p:cNvSpPr>
            <a:spLocks noGrp="1"/>
          </p:cNvSpPr>
          <p:nvPr>
            <p:ph type="sldNum" sz="quarter" idx="12"/>
          </p:nvPr>
        </p:nvSpPr>
        <p:spPr/>
        <p:txBody>
          <a:bodyPr/>
          <a:lstStyle/>
          <a:p>
            <a:fld id="{866E1E7C-BF11-49EC-B97B-087AC6ADE74F}" type="slidenum">
              <a:rPr lang="en-GB" smtClean="0"/>
              <a:t>‹#›</a:t>
            </a:fld>
            <a:endParaRPr lang="en-GB"/>
          </a:p>
        </p:txBody>
      </p:sp>
    </p:spTree>
    <p:extLst>
      <p:ext uri="{BB962C8B-B14F-4D97-AF65-F5344CB8AC3E}">
        <p14:creationId xmlns:p14="http://schemas.microsoft.com/office/powerpoint/2010/main" val="2045751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4EE39-53E1-4F2D-90BC-B230CDAEE99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4D7960A-64DD-4A2F-A0B4-D831090C6ACB}"/>
              </a:ext>
            </a:extLst>
          </p:cNvPr>
          <p:cNvSpPr>
            <a:spLocks noGrp="1"/>
          </p:cNvSpPr>
          <p:nvPr>
            <p:ph type="dt" sz="half" idx="10"/>
          </p:nvPr>
        </p:nvSpPr>
        <p:spPr/>
        <p:txBody>
          <a:bodyPr/>
          <a:lstStyle/>
          <a:p>
            <a:fld id="{80C732BE-0931-47D0-AD3D-7D85DDC8776E}" type="datetimeFigureOut">
              <a:rPr lang="en-GB" smtClean="0"/>
              <a:t>23/02/2020</a:t>
            </a:fld>
            <a:endParaRPr lang="en-GB"/>
          </a:p>
        </p:txBody>
      </p:sp>
      <p:sp>
        <p:nvSpPr>
          <p:cNvPr id="4" name="Footer Placeholder 3">
            <a:extLst>
              <a:ext uri="{FF2B5EF4-FFF2-40B4-BE49-F238E27FC236}">
                <a16:creationId xmlns:a16="http://schemas.microsoft.com/office/drawing/2014/main" id="{33F7BC72-8824-45DA-9EE4-E69A3CA491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AE27072-4FB1-491B-804F-BCBE97A3E3C7}"/>
              </a:ext>
            </a:extLst>
          </p:cNvPr>
          <p:cNvSpPr>
            <a:spLocks noGrp="1"/>
          </p:cNvSpPr>
          <p:nvPr>
            <p:ph type="sldNum" sz="quarter" idx="12"/>
          </p:nvPr>
        </p:nvSpPr>
        <p:spPr/>
        <p:txBody>
          <a:bodyPr/>
          <a:lstStyle/>
          <a:p>
            <a:fld id="{866E1E7C-BF11-49EC-B97B-087AC6ADE74F}" type="slidenum">
              <a:rPr lang="en-GB" smtClean="0"/>
              <a:t>‹#›</a:t>
            </a:fld>
            <a:endParaRPr lang="en-GB"/>
          </a:p>
        </p:txBody>
      </p:sp>
    </p:spTree>
    <p:extLst>
      <p:ext uri="{BB962C8B-B14F-4D97-AF65-F5344CB8AC3E}">
        <p14:creationId xmlns:p14="http://schemas.microsoft.com/office/powerpoint/2010/main" val="3212887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FEC894-4CF4-411E-9DDE-E0929C228124}"/>
              </a:ext>
            </a:extLst>
          </p:cNvPr>
          <p:cNvSpPr>
            <a:spLocks noGrp="1"/>
          </p:cNvSpPr>
          <p:nvPr>
            <p:ph type="dt" sz="half" idx="10"/>
          </p:nvPr>
        </p:nvSpPr>
        <p:spPr/>
        <p:txBody>
          <a:bodyPr/>
          <a:lstStyle/>
          <a:p>
            <a:fld id="{80C732BE-0931-47D0-AD3D-7D85DDC8776E}" type="datetimeFigureOut">
              <a:rPr lang="en-GB" smtClean="0"/>
              <a:t>23/02/2020</a:t>
            </a:fld>
            <a:endParaRPr lang="en-GB"/>
          </a:p>
        </p:txBody>
      </p:sp>
      <p:sp>
        <p:nvSpPr>
          <p:cNvPr id="3" name="Footer Placeholder 2">
            <a:extLst>
              <a:ext uri="{FF2B5EF4-FFF2-40B4-BE49-F238E27FC236}">
                <a16:creationId xmlns:a16="http://schemas.microsoft.com/office/drawing/2014/main" id="{3C4E56EF-6513-4529-AE18-AE646E82B7A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71769FF-CA02-4CA7-A6DA-6AB27B4A7188}"/>
              </a:ext>
            </a:extLst>
          </p:cNvPr>
          <p:cNvSpPr>
            <a:spLocks noGrp="1"/>
          </p:cNvSpPr>
          <p:nvPr>
            <p:ph type="sldNum" sz="quarter" idx="12"/>
          </p:nvPr>
        </p:nvSpPr>
        <p:spPr/>
        <p:txBody>
          <a:bodyPr/>
          <a:lstStyle/>
          <a:p>
            <a:fld id="{866E1E7C-BF11-49EC-B97B-087AC6ADE74F}" type="slidenum">
              <a:rPr lang="en-GB" smtClean="0"/>
              <a:t>‹#›</a:t>
            </a:fld>
            <a:endParaRPr lang="en-GB"/>
          </a:p>
        </p:txBody>
      </p:sp>
    </p:spTree>
    <p:extLst>
      <p:ext uri="{BB962C8B-B14F-4D97-AF65-F5344CB8AC3E}">
        <p14:creationId xmlns:p14="http://schemas.microsoft.com/office/powerpoint/2010/main" val="3563279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B1C3D-F51A-4C31-BFF7-56B52BFB55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26CA77-3DC9-4DA6-AFB3-BC977C8020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AFBD745-EC40-4809-A422-45981ABFBA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34B9C8-0D98-4ADF-AA0E-189904486C68}"/>
              </a:ext>
            </a:extLst>
          </p:cNvPr>
          <p:cNvSpPr>
            <a:spLocks noGrp="1"/>
          </p:cNvSpPr>
          <p:nvPr>
            <p:ph type="dt" sz="half" idx="10"/>
          </p:nvPr>
        </p:nvSpPr>
        <p:spPr/>
        <p:txBody>
          <a:bodyPr/>
          <a:lstStyle/>
          <a:p>
            <a:fld id="{80C732BE-0931-47D0-AD3D-7D85DDC8776E}" type="datetimeFigureOut">
              <a:rPr lang="en-GB" smtClean="0"/>
              <a:t>23/02/2020</a:t>
            </a:fld>
            <a:endParaRPr lang="en-GB"/>
          </a:p>
        </p:txBody>
      </p:sp>
      <p:sp>
        <p:nvSpPr>
          <p:cNvPr id="6" name="Footer Placeholder 5">
            <a:extLst>
              <a:ext uri="{FF2B5EF4-FFF2-40B4-BE49-F238E27FC236}">
                <a16:creationId xmlns:a16="http://schemas.microsoft.com/office/drawing/2014/main" id="{907BD0B9-13FF-44A0-92D6-785CFEDB15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3EBA2E-218D-4373-8DE0-10148D0B7680}"/>
              </a:ext>
            </a:extLst>
          </p:cNvPr>
          <p:cNvSpPr>
            <a:spLocks noGrp="1"/>
          </p:cNvSpPr>
          <p:nvPr>
            <p:ph type="sldNum" sz="quarter" idx="12"/>
          </p:nvPr>
        </p:nvSpPr>
        <p:spPr/>
        <p:txBody>
          <a:bodyPr/>
          <a:lstStyle/>
          <a:p>
            <a:fld id="{866E1E7C-BF11-49EC-B97B-087AC6ADE74F}" type="slidenum">
              <a:rPr lang="en-GB" smtClean="0"/>
              <a:t>‹#›</a:t>
            </a:fld>
            <a:endParaRPr lang="en-GB"/>
          </a:p>
        </p:txBody>
      </p:sp>
    </p:spTree>
    <p:extLst>
      <p:ext uri="{BB962C8B-B14F-4D97-AF65-F5344CB8AC3E}">
        <p14:creationId xmlns:p14="http://schemas.microsoft.com/office/powerpoint/2010/main" val="3450098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856EC-B29D-4E67-86A2-5A107711B8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F225650-B0DD-4625-9847-5F8EFBA1F8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180859C-9368-4217-BDA8-835D8BAD4E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BC852E-0EBD-4191-B764-4D1BCC079631}"/>
              </a:ext>
            </a:extLst>
          </p:cNvPr>
          <p:cNvSpPr>
            <a:spLocks noGrp="1"/>
          </p:cNvSpPr>
          <p:nvPr>
            <p:ph type="dt" sz="half" idx="10"/>
          </p:nvPr>
        </p:nvSpPr>
        <p:spPr/>
        <p:txBody>
          <a:bodyPr/>
          <a:lstStyle/>
          <a:p>
            <a:fld id="{80C732BE-0931-47D0-AD3D-7D85DDC8776E}" type="datetimeFigureOut">
              <a:rPr lang="en-GB" smtClean="0"/>
              <a:t>23/02/2020</a:t>
            </a:fld>
            <a:endParaRPr lang="en-GB"/>
          </a:p>
        </p:txBody>
      </p:sp>
      <p:sp>
        <p:nvSpPr>
          <p:cNvPr id="6" name="Footer Placeholder 5">
            <a:extLst>
              <a:ext uri="{FF2B5EF4-FFF2-40B4-BE49-F238E27FC236}">
                <a16:creationId xmlns:a16="http://schemas.microsoft.com/office/drawing/2014/main" id="{7E83B309-DA2C-4014-B5AF-A5F0E13942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099EE4-4373-4F87-ABC1-A38B6AB64588}"/>
              </a:ext>
            </a:extLst>
          </p:cNvPr>
          <p:cNvSpPr>
            <a:spLocks noGrp="1"/>
          </p:cNvSpPr>
          <p:nvPr>
            <p:ph type="sldNum" sz="quarter" idx="12"/>
          </p:nvPr>
        </p:nvSpPr>
        <p:spPr/>
        <p:txBody>
          <a:bodyPr/>
          <a:lstStyle/>
          <a:p>
            <a:fld id="{866E1E7C-BF11-49EC-B97B-087AC6ADE74F}" type="slidenum">
              <a:rPr lang="en-GB" smtClean="0"/>
              <a:t>‹#›</a:t>
            </a:fld>
            <a:endParaRPr lang="en-GB"/>
          </a:p>
        </p:txBody>
      </p:sp>
    </p:spTree>
    <p:extLst>
      <p:ext uri="{BB962C8B-B14F-4D97-AF65-F5344CB8AC3E}">
        <p14:creationId xmlns:p14="http://schemas.microsoft.com/office/powerpoint/2010/main" val="2106490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14FB4E-40A8-4F90-9D3D-033F803E10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034DA0-BE79-4D0B-9907-1FC9715F8A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AA47AA-DAA0-47CE-9730-38368283FA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C732BE-0931-47D0-AD3D-7D85DDC8776E}" type="datetimeFigureOut">
              <a:rPr lang="en-GB" smtClean="0"/>
              <a:t>23/02/2020</a:t>
            </a:fld>
            <a:endParaRPr lang="en-GB"/>
          </a:p>
        </p:txBody>
      </p:sp>
      <p:sp>
        <p:nvSpPr>
          <p:cNvPr id="5" name="Footer Placeholder 4">
            <a:extLst>
              <a:ext uri="{FF2B5EF4-FFF2-40B4-BE49-F238E27FC236}">
                <a16:creationId xmlns:a16="http://schemas.microsoft.com/office/drawing/2014/main" id="{6BA92B1D-5500-4BE3-AF70-1FBFB0457E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EF39601-B1E6-4897-A9BF-E1D359995A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6E1E7C-BF11-49EC-B97B-087AC6ADE74F}" type="slidenum">
              <a:rPr lang="en-GB" smtClean="0"/>
              <a:t>‹#›</a:t>
            </a:fld>
            <a:endParaRPr lang="en-GB"/>
          </a:p>
        </p:txBody>
      </p:sp>
    </p:spTree>
    <p:extLst>
      <p:ext uri="{BB962C8B-B14F-4D97-AF65-F5344CB8AC3E}">
        <p14:creationId xmlns:p14="http://schemas.microsoft.com/office/powerpoint/2010/main" val="4040354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hyperlink" Target="https://www.foodandwine.com/wine/best-wine-2019" TargetMode="External"/><Relationship Id="rId21" Type="http://schemas.openxmlformats.org/officeDocument/2006/relationships/hyperlink" Target="https://www.pinterest.com/pin/create/link/?url=https://www.foodandwine.com/wine/japan-yamanashi-wine-region%3Futm_source=pinterest.com%26utm_medium=social%26utm_campaign=social-share-recirc%26utm_content=20200222&amp;media=https://imagesvc.meredithcorp.io/v3/mm/image?url=https%3A%2F%2Fstatic.onecms.io%2Fwp-content%2Fuploads%2Fsites%2F9%2F2019%2F07%2FGettyImages-644926512-2000.jpg&amp;description=Where%20to%20Eat%2C%20Drink%2C%20and%20Stay%20in%20Japan's%20Stunning%20Yamanashi%20Wine%20Region%20" TargetMode="External"/><Relationship Id="rId42" Type="http://schemas.openxmlformats.org/officeDocument/2006/relationships/hyperlink" Target="https://www.foodandwine.com/wine/do-not-embarrass-yourself-winery" TargetMode="External"/><Relationship Id="rId47" Type="http://schemas.openxmlformats.org/officeDocument/2006/relationships/hyperlink" Target="https://www.pinterest.com/pin/create/link/?url=https://www.foodandwine.com/wine/miami-natural-wine-bars%3Futm_source=pinterest.com%26utm_medium=social%26utm_campaign=social-share-recirc%26utm_content=20200222&amp;media=https://imagesvc.meredithcorp.io/v3/mm/image?url=https%3A%2F%2Fstatic.onecms.io%2Fwp-content%2Fuploads%2Fsites%2F9%2F2019%2F10%2Fmiami-natural-wine-bars-arash-selects-ft-blog1019.jpg&amp;description=Your%20Guide%20to%20Miami's%20Major%20Natural%20Wine%20Moment%20" TargetMode="External"/><Relationship Id="rId63" Type="http://schemas.openxmlformats.org/officeDocument/2006/relationships/hyperlink" Target="https://www.foodandwine.com/contact" TargetMode="External"/><Relationship Id="rId68" Type="http://schemas.openxmlformats.org/officeDocument/2006/relationships/hyperlink" Target="https://www.meredith.com/datapolicy.html" TargetMode="External"/><Relationship Id="rId16" Type="http://schemas.openxmlformats.org/officeDocument/2006/relationships/hyperlink" Target="https://www.foodandwine.com/wine/chablis-best-wine-affordable" TargetMode="External"/><Relationship Id="rId11" Type="http://schemas.openxmlformats.org/officeDocument/2006/relationships/hyperlink" Target="http://fwx.foodandwine.com/drink/10-ways-fool-people-thinking-you-know-about-wine" TargetMode="External"/><Relationship Id="rId24" Type="http://schemas.openxmlformats.org/officeDocument/2006/relationships/hyperlink" Target="https://www.foodandwine.com/wine/guides-south-african-wines" TargetMode="External"/><Relationship Id="rId32" Type="http://schemas.openxmlformats.org/officeDocument/2006/relationships/hyperlink" Target="https://www.foodandwine.com/wine/wine-instagram-social-media-restaurants" TargetMode="External"/><Relationship Id="rId37" Type="http://schemas.openxmlformats.org/officeDocument/2006/relationships/hyperlink" Target="https://www.pinterest.com/pin/create/link/?url=https://www.foodandwine.com/wine/champagne-types-drink-be-expert%3Futm_source=pinterest.com%26utm_medium=social%26utm_campaign=social-share-recirc%26utm_content=20200222&amp;media=https://imagesvc.meredithcorp.io/v3/mm/image?url=https%3A%2F%2Fstatic.onecms.io%2Fwp-content%2Fuploads%2Fsites%2F9%2F2018%2F12%2FGettyImages-183041146-2000.jpg&amp;description=The%2015%20Champagnes%20to%20Drink%20If%20You%20Want%20to%20Be%20a%20Real%20Expert%20" TargetMode="External"/><Relationship Id="rId40" Type="http://schemas.openxmlformats.org/officeDocument/2006/relationships/hyperlink" Target="https://www.foodandwine.com/syndication/what-is-mulled-wine" TargetMode="External"/><Relationship Id="rId45" Type="http://schemas.openxmlformats.org/officeDocument/2006/relationships/hyperlink" Target="https://www.pinterest.com/pin/create/link/?url=https://www.foodandwine.com/wine/natural-wines-buy-now%3Futm_source=pinterest.com%26utm_medium=social%26utm_campaign=social-share-recirc%26utm_content=20200222&amp;media=https://imagesvc.meredithcorp.io/v3/mm/image?url=https%3A%2F%2Fstatic.onecms.io%2Fwp-content%2Fuploads%2Fsites%2F9%2F2019%2F10%2Fnatural-wine.jpg&amp;description=11%20New%20Natural%20Wines%20to%20Buy%20Right%20Now%20" TargetMode="External"/><Relationship Id="rId53" Type="http://schemas.openxmlformats.org/officeDocument/2006/relationships/hyperlink" Target="https://www.pinterest.com/pin/create/link/?url=https://www.foodandwine.com/wine/gifts-wine-lover%3Futm_source=pinterest.com%26utm_medium=social%26utm_campaign=social-share-recirc%26utm_content=20200222&amp;media=https://imagesvc.meredithcorp.io/v3/mm/image?url=https%3A%2F%2Fstatic.onecms.io%2Fwp-content%2Fuploads%2Fsites%2F9%2F2019%2F10%2Fwine-gifts-chiller-XL-BLOG1019.jpg&amp;description=The%20Best%20Gifts%20for%20Wine%20Lovers%20" TargetMode="External"/><Relationship Id="rId58" Type="http://schemas.openxmlformats.org/officeDocument/2006/relationships/hyperlink" Target="https://www.foodandwine.com/wine/sake" TargetMode="External"/><Relationship Id="rId66" Type="http://schemas.openxmlformats.org/officeDocument/2006/relationships/hyperlink" Target="https://www.foodandwine.com/wine/7-ways-make-bad-wine-drinkable" TargetMode="External"/><Relationship Id="rId74" Type="http://schemas.openxmlformats.org/officeDocument/2006/relationships/image" Target="../media/image3.jpeg"/><Relationship Id="rId5" Type="http://schemas.openxmlformats.org/officeDocument/2006/relationships/hyperlink" Target="https://www.foodandwine.com/wine" TargetMode="External"/><Relationship Id="rId61" Type="http://schemas.openxmlformats.org/officeDocument/2006/relationships/hyperlink" Target="https://www.foodandwine.com/wine/red-wine" TargetMode="External"/><Relationship Id="rId19" Type="http://schemas.openxmlformats.org/officeDocument/2006/relationships/hyperlink" Target="https://www.pinterest.com/pin/create/link/?url=https://www.foodandwine.com/wine/wine-new-zealand-bottles%3Futm_source=pinterest.com%26utm_medium=social%26utm_campaign=social-share-recirc%26utm_content=20200222&amp;media=https://imagesvc.meredithcorp.io/v3/mm/image?url=https%3A%2F%2Fstatic.onecms.io%2Fwp-content%2Fuploads%2Fsites%2F9%2F2020%2F01%2Fnew-zealand-wines-ft-blog0120.jpg&amp;description=9%20Excellent%20New%20Zealand%20Wines%20That%20Aren%E2%80%99t%20Sauvignon%20Blanc%20" TargetMode="External"/><Relationship Id="rId14" Type="http://schemas.openxmlformats.org/officeDocument/2006/relationships/hyperlink" Target="https://www.foodandwine.com/wine/this-affordable-wine-is-one-of-the-most-underrated-in-the-world" TargetMode="External"/><Relationship Id="rId22" Type="http://schemas.openxmlformats.org/officeDocument/2006/relationships/hyperlink" Target="https://www.foodandwine.com/wine/remembering-georges-duboeuf" TargetMode="External"/><Relationship Id="rId27" Type="http://schemas.openxmlformats.org/officeDocument/2006/relationships/hyperlink" Target="https://www.pinterest.com/pin/create/link/?url=https://www.foodandwine.com/wine/best-wine-2019%3Futm_source=pinterest.com%26utm_medium=social%26utm_campaign=social-share-recirc%26utm_content=20200222&amp;media=https://imagesvc.meredithcorp.io/v3/mm/image?url=https%3A%2F%2Fstatic.onecms.io%2Fwp-content%2Fuploads%2Fsites%2F9%2F2019%2F12%2Fbottle-service-white-wine-FT-MAG0819.jpg&amp;description=The%20Year%20in%20Wine%3A%202019%20" TargetMode="External"/><Relationship Id="rId30" Type="http://schemas.openxmlformats.org/officeDocument/2006/relationships/hyperlink" Target="https://www.foodandwine.com/wine/tuscan-wines-lesser-known-best" TargetMode="External"/><Relationship Id="rId35" Type="http://schemas.openxmlformats.org/officeDocument/2006/relationships/hyperlink" Target="https://www.pinterest.com/pin/create/link/?url=https://www.foodandwine.com/wine/regifting-wine%3Futm_source=pinterest.com%26utm_medium=social%26utm_campaign=social-share-recirc%26utm_content=20200222&amp;media=https://imagesvc.meredithcorp.io/v3/mm/image?url=https%3A%2F%2Fstatic.onecms.io%2Fwp-content%2Fuploads%2Fsites%2F9%2F2019%2F12%2Fhow-not-to-gift-wine-regifting-season-ft-mag1219.jpg&amp;description=How%20Not%20to%20Give%20Someone%20a%20Bottle%20of%20Wine%20" TargetMode="External"/><Relationship Id="rId43" Type="http://schemas.openxmlformats.org/officeDocument/2006/relationships/hyperlink" Target="https://www.pinterest.com/pin/create/link/?url=https://www.foodandwine.com/wine/do-not-embarrass-yourself-winery%3Futm_source=pinterest.com%26utm_medium=social%26utm_campaign=social-share-recirc%26utm_content=20200222&amp;media=https://imagesvc.meredithcorp.io/v3/mm/image?url=https%3A%2F%2Fstatic.onecms.io%2Fwp-content%2Fuploads%2Fsites%2F9%2F2019%2F12%2Fwineries2.jpg&amp;description=How%20to%20Not%20Embarrass%20Yourself%20at%20a%20Winery%20" TargetMode="External"/><Relationship Id="rId48" Type="http://schemas.openxmlformats.org/officeDocument/2006/relationships/hyperlink" Target="https://www.foodandwine.com/wine/wine-school-french-wine-regions" TargetMode="External"/><Relationship Id="rId56" Type="http://schemas.openxmlformats.org/officeDocument/2006/relationships/hyperlink" Target="https://www.foodandwine.com/wine/dessert-wine" TargetMode="External"/><Relationship Id="rId64" Type="http://schemas.openxmlformats.org/officeDocument/2006/relationships/hyperlink" Target="https://www.foodandwine.com/microsites/fwmediakit/" TargetMode="External"/><Relationship Id="rId69" Type="http://schemas.openxmlformats.org/officeDocument/2006/relationships/hyperlink" Target="https://www.meredith.com/legal/terms" TargetMode="External"/><Relationship Id="rId77" Type="http://schemas.openxmlformats.org/officeDocument/2006/relationships/image" Target="../media/image6.gif"/><Relationship Id="rId8" Type="http://schemas.openxmlformats.org/officeDocument/2006/relationships/hyperlink" Target="https://www.facebook.com/sharer/sharer.php?u=https://www.foodandwine.com/wine/7-ways-make-bad-wine-drinkable%3Futm_source=facebook.com%26utm_medium=social%26utm_campaign=social-share-article%26utm_content=20200222" TargetMode="External"/><Relationship Id="rId51" Type="http://schemas.openxmlformats.org/officeDocument/2006/relationships/hyperlink" Target="https://www.pinterest.com/pin/create/link/?url=https://www.foodandwine.com/syndication/best-boxed-wine%3Futm_source=pinterest.com%26utm_medium=social%26utm_campaign=social-share-recirc%26utm_content=20200222&amp;media=https://imagesvc.meredithcorp.io/v3/mm/image?url=https%3A%2F%2Fstatic.onecms.io%2Fwp-content%2Fuploads%2Fsites%2F9%2F2019%2F10%2Fboxedwine.png&amp;description=This%20Is%20Hands%20Down%20the%20Best%20Boxed%20Wine%20You%20Can%20Buy%20" TargetMode="External"/><Relationship Id="rId72" Type="http://schemas.openxmlformats.org/officeDocument/2006/relationships/image" Target="../media/image1.jpeg"/><Relationship Id="rId3" Type="http://schemas.openxmlformats.org/officeDocument/2006/relationships/hyperlink" Target="https://www.foodandwine.com/account/signin?regSource=19018&amp;returnURL=https%3A%2F%2Fwww.foodandwine.com%2Fwine%2F7-ways-make-bad-wine-drinkable" TargetMode="External"/><Relationship Id="rId12" Type="http://schemas.openxmlformats.org/officeDocument/2006/relationships/hyperlink" Target="http://fwx.foodandwine.com/secrets/how-live-wine-paris" TargetMode="External"/><Relationship Id="rId17" Type="http://schemas.openxmlformats.org/officeDocument/2006/relationships/hyperlink" Target="https://www.pinterest.com/pin/create/link/?url=https://www.foodandwine.com/wine/chablis-best-wine-affordable%3Futm_source=pinterest.com%26utm_medium=social%26utm_campaign=social-share-recirc%26utm_content=20200222&amp;media=https://imagesvc.meredithcorp.io/v3/mm/image?url=https%3A%2F%2Fstatic.onecms.io%2Fwp-content%2Fuploads%2Fsites%2F9%2F2020%2F01%2Faffordable-chablis-domaine-saint-martin-ft-blog0120.jpg&amp;description=10%20Excellent%20Chablis%20Wines%20for%20Under%20%2440%20" TargetMode="External"/><Relationship Id="rId25" Type="http://schemas.openxmlformats.org/officeDocument/2006/relationships/hyperlink" Target="https://www.pinterest.com/pin/create/link/?url=https://www.foodandwine.com/wine/guides-south-african-wines%3Futm_source=pinterest.com%26utm_medium=social%26utm_campaign=social-share-recirc%26utm_content=20200222&amp;media=https://imagesvc.meredithcorp.io/v3/mm/image?url=https%3A%2F%2Fstatic.onecms.io%2Fwp-content%2Fuploads%2Fsites%2F9%2F2019%2F12%2Fsouth-african-wines-Boschendal20Method20Cap20Classique20Brut20Rose20Western20Cape-FT-BLOG1219-2.jpg&amp;description=The%2013%20Best%20South%20African%20Wines%20to%20Score%20Right%20Now%20" TargetMode="External"/><Relationship Id="rId33" Type="http://schemas.openxmlformats.org/officeDocument/2006/relationships/hyperlink" Target="https://www.pinterest.com/pin/create/link/?url=https://www.foodandwine.com/wine/wine-instagram-social-media-restaurants%3Futm_source=pinterest.com%26utm_medium=social%26utm_campaign=social-share-recirc%26utm_content=20200222&amp;media=https://imagesvc.meredithcorp.io/v3/mm/image?url=https%3A%2F%2Fstatic.onecms.io%2Fwp-content%2Fuploads%2Fsites%2F9%2F2019%2F12%2Finstagram-wine-list-the-reserve-list-ft-blog1219.jpg&amp;description=Looking%20for%20the%20Wine%20List%3F%20Check%20Instagram%20" TargetMode="External"/><Relationship Id="rId38" Type="http://schemas.openxmlformats.org/officeDocument/2006/relationships/hyperlink" Target="https://www.foodandwine.com/wine/wine-pairings-holiday-cookies" TargetMode="External"/><Relationship Id="rId46" Type="http://schemas.openxmlformats.org/officeDocument/2006/relationships/hyperlink" Target="https://www.foodandwine.com/wine/miami-natural-wine-bars" TargetMode="External"/><Relationship Id="rId59" Type="http://schemas.openxmlformats.org/officeDocument/2006/relationships/hyperlink" Target="https://www.foodandwine.com/wine/champagne-sparkling-wine" TargetMode="External"/><Relationship Id="rId67" Type="http://schemas.openxmlformats.org/officeDocument/2006/relationships/hyperlink" Target="https://www.meredith.com/nmg/privacy" TargetMode="External"/><Relationship Id="rId20" Type="http://schemas.openxmlformats.org/officeDocument/2006/relationships/hyperlink" Target="https://www.foodandwine.com/wine/japan-yamanashi-wine-region" TargetMode="External"/><Relationship Id="rId41" Type="http://schemas.openxmlformats.org/officeDocument/2006/relationships/hyperlink" Target="https://www.pinterest.com/pin/create/link/?url=https://www.foodandwine.com/syndication/what-is-mulled-wine%3Futm_source=pinterest.com%26utm_medium=social%26utm_campaign=social-share-recirc%26utm_content=20200222&amp;media=https://imagesvc.meredithcorp.io/v3/mm/image?url=https%3A%2F%2Fstatic.onecms.io%2Fwp-content%2Fuploads%2Fsites%2F9%2F2019%2F10%2Fmulledwine-2000.jpg&amp;description=What%20Is%20Mulled%20Wine%20and%20How%20Do%20You%20Make%20It%3F%20" TargetMode="External"/><Relationship Id="rId54" Type="http://schemas.openxmlformats.org/officeDocument/2006/relationships/hyperlink" Target="https://www.foodandwine.com/wine/winemakers" TargetMode="External"/><Relationship Id="rId62" Type="http://schemas.openxmlformats.org/officeDocument/2006/relationships/hyperlink" Target="https://www.magazine.store/food-and-wine" TargetMode="External"/><Relationship Id="rId70" Type="http://schemas.openxmlformats.org/officeDocument/2006/relationships/hyperlink" Target="http://info.evidon.com/pub_info/282" TargetMode="External"/><Relationship Id="rId75"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hyperlink" Target="https://www.foodandwine.com/author/lawrence-marcus" TargetMode="External"/><Relationship Id="rId15" Type="http://schemas.openxmlformats.org/officeDocument/2006/relationships/hyperlink" Target="https://www.pinterest.com/pin/create/link/?url=https://www.foodandwine.com/wine/this-affordable-wine-is-one-of-the-most-underrated-in-the-world%3Futm_source=pinterest.com%26utm_medium=social%26utm_campaign=social-share-recirc%26utm_content=20200222&amp;media=https://imagesvc.meredithcorp.io/v3/mm/image?url=https%3A%2F%2Fstatic.onecms.io%2Fwp-content%2Fuploads%2Fsites%2F9%2F2020%2F01%2Frioja-bottles-FT-BLOG0120.jpg&amp;description=This%20Affordable%20Wine%20Is%20One%20of%20the%20Most%20Underrated%20in%20the%20World%20" TargetMode="External"/><Relationship Id="rId23" Type="http://schemas.openxmlformats.org/officeDocument/2006/relationships/hyperlink" Target="https://www.pinterest.com/pin/create/link/?url=https://www.foodandwine.com/wine/remembering-georges-duboeuf%3Futm_source=pinterest.com%26utm_medium=social%26utm_campaign=social-share-recirc%26utm_content=20200222&amp;media=https://imagesvc.meredithcorp.io/v3/mm/image?url=https%3A%2F%2Fstatic.onecms.io%2Fwp-content%2Fuploads%2Fsites%2F9%2F2020%2F01%2Fgeorges_duboeuf-ft-blog0120.jpg&amp;description=Remembering%20Georges%20Duboeuf%2C%20the%20%E2%80%98King%20of%20Beaujolais%E2%80%99%20" TargetMode="External"/><Relationship Id="rId28" Type="http://schemas.openxmlformats.org/officeDocument/2006/relationships/hyperlink" Target="https://www.foodandwine.com/syndication/how-to-make-mulled-wine" TargetMode="External"/><Relationship Id="rId36" Type="http://schemas.openxmlformats.org/officeDocument/2006/relationships/hyperlink" Target="https://www.foodandwine.com/wine/champagne-types-drink-be-expert" TargetMode="External"/><Relationship Id="rId49" Type="http://schemas.openxmlformats.org/officeDocument/2006/relationships/hyperlink" Target="https://www.pinterest.com/pin/create/link/?url=https://www.foodandwine.com/wine/wine-school-french-wine-regions%3Futm_source=pinterest.com%26utm_medium=social%26utm_campaign=social-share-recirc%26utm_content=20200222&amp;media=https://imagesvc.meredithcorp.io/v3/mm/image?url=https%3A%2F%2Fstatic.onecms.io%2Fwp-content%2Fuploads%2Fsites%2F9%2F2019%2F11%2Fwine-school-FT-BLOG1119.jpg&amp;description=A%20Beginner's%20Guide%20to%205%20Essential%20French%20Wine%20Regions%20" TargetMode="External"/><Relationship Id="rId57" Type="http://schemas.openxmlformats.org/officeDocument/2006/relationships/hyperlink" Target="https://www.foodandwine.com/wine/rose-wine" TargetMode="External"/><Relationship Id="rId10" Type="http://schemas.openxmlformats.org/officeDocument/2006/relationships/hyperlink" Target="https://www.foodandwine.com/recipes/chocolate-red-wine-cake" TargetMode="External"/><Relationship Id="rId31" Type="http://schemas.openxmlformats.org/officeDocument/2006/relationships/hyperlink" Target="https://www.pinterest.com/pin/create/link/?url=https://www.foodandwine.com/wine/tuscan-wines-lesser-known-best%3Futm_source=pinterest.com%26utm_medium=social%26utm_campaign=social-share-recirc%26utm_content=20200222&amp;media=https://imagesvc.meredithcorp.io/v3/mm/image?url=https%3A%2F%2Fstatic.onecms.io%2Fwp-content%2Fuploads%2Fsites%2F9%2F2019%2F12%2Ftuscan-wines-ft-blog1219.jpg&amp;description=The%20Best%20Tuscan%20Wines%20You%E2%80%99ve%20Never%20Heard%20Of%20" TargetMode="External"/><Relationship Id="rId44" Type="http://schemas.openxmlformats.org/officeDocument/2006/relationships/hyperlink" Target="https://www.foodandwine.com/wine/natural-wines-buy-now" TargetMode="External"/><Relationship Id="rId52" Type="http://schemas.openxmlformats.org/officeDocument/2006/relationships/hyperlink" Target="https://www.foodandwine.com/wine/gifts-wine-lover" TargetMode="External"/><Relationship Id="rId60" Type="http://schemas.openxmlformats.org/officeDocument/2006/relationships/hyperlink" Target="https://www.foodandwine.com/wine/white-wine" TargetMode="External"/><Relationship Id="rId65" Type="http://schemas.openxmlformats.org/officeDocument/2006/relationships/hyperlink" Target="https://www.meredithcontentlicensing.com/" TargetMode="External"/><Relationship Id="rId73" Type="http://schemas.openxmlformats.org/officeDocument/2006/relationships/image" Target="../media/image2.jpeg"/><Relationship Id="rId4" Type="http://schemas.openxmlformats.org/officeDocument/2006/relationships/hyperlink" Target="https://www.magazine.store/food-and-wine/?utm_source=foodandwine.com&amp;utm_medium=owned&amp;utm_campaign=i906fwr1w1482" TargetMode="External"/><Relationship Id="rId9" Type="http://schemas.openxmlformats.org/officeDocument/2006/relationships/hyperlink" Target="https://www.foodandwine.com/slideshows/sangria" TargetMode="External"/><Relationship Id="rId13" Type="http://schemas.openxmlformats.org/officeDocument/2006/relationships/hyperlink" Target="http://fwx.foodandwine.com/drink/5-things-you-dont-actually-need-know-about-wine" TargetMode="External"/><Relationship Id="rId18" Type="http://schemas.openxmlformats.org/officeDocument/2006/relationships/hyperlink" Target="https://www.foodandwine.com/wine/wine-new-zealand-bottles" TargetMode="External"/><Relationship Id="rId39" Type="http://schemas.openxmlformats.org/officeDocument/2006/relationships/hyperlink" Target="https://www.pinterest.com/pin/create/link/?url=https://www.foodandwine.com/wine/wine-pairings-holiday-cookies%3Futm_source=pinterest.com%26utm_medium=social%26utm_campaign=social-share-recirc%26utm_content=20200222&amp;media=https://imagesvc.meredithcorp.io/v3/mm/image?url=https%3A%2F%2Fstatic.onecms.io%2Fwp-content%2Fuploads%2Fsites%2F9%2F2019%2F12%2Fwine-pairings-holiday-cookies-FT-BLOG1219.jpg&amp;description=The%20Best%20Wine%20Pairings%20for%20Holiday%20Cookies%20" TargetMode="External"/><Relationship Id="rId34" Type="http://schemas.openxmlformats.org/officeDocument/2006/relationships/hyperlink" Target="https://www.foodandwine.com/wine/regifting-wine" TargetMode="External"/><Relationship Id="rId50" Type="http://schemas.openxmlformats.org/officeDocument/2006/relationships/hyperlink" Target="https://www.foodandwine.com/syndication/best-boxed-wine" TargetMode="External"/><Relationship Id="rId55" Type="http://schemas.openxmlformats.org/officeDocument/2006/relationships/hyperlink" Target="https://www.foodandwine.com/wine/fruit-wine" TargetMode="External"/><Relationship Id="rId76" Type="http://schemas.openxmlformats.org/officeDocument/2006/relationships/image" Target="../media/image5.gif"/><Relationship Id="rId7" Type="http://schemas.openxmlformats.org/officeDocument/2006/relationships/hyperlink" Target="https://www.pinterest.com/pin/create/link/?url=https://www.foodandwine.com/wine/7-ways-make-bad-wine-drinkable%3Futm_source=pinterest.com%26utm_medium=social%26utm_campaign=social-share-article%26utm_content=20200222&amp;media=https://imagesvc.meredithcorp.io/v3/mm/image?url=https%3A%2F%2Fstatic.onecms.io%2Fwp-content%2Fuploads%2Fsites%2F9%2F2017%2F06%2Ffwx-ways-to-make-bad-wine-drinkable_0.jpg&amp;description=So%2C%20the%20real%20wine%20shop%20was%20closed%20and%20you%E2%80%99ve%20lost%20the%20liquor%20store%20lottery.%20Must%20you%20suffer%20with%20your%20medium-gross%20wine%20until%20you%E2%80%99ve%20consumed%20enough%20n...%20" TargetMode="External"/><Relationship Id="rId71" Type="http://schemas.openxmlformats.org/officeDocument/2006/relationships/hyperlink" Target="https://www.meredith.com/legal/web-accessibility" TargetMode="External"/><Relationship Id="rId2" Type="http://schemas.openxmlformats.org/officeDocument/2006/relationships/hyperlink" Target="https://www.foodandwine.com/" TargetMode="External"/><Relationship Id="rId29" Type="http://schemas.openxmlformats.org/officeDocument/2006/relationships/hyperlink" Target="https://www.pinterest.com/pin/create/link/?url=https://www.foodandwine.com/syndication/how-to-make-mulled-wine%3Futm_source=pinterest.com%26utm_medium=social%26utm_campaign=social-share-recirc%26utm_content=20200222&amp;media=https://imagesvc.meredithcorp.io/v3/mm/image?url=https%3A%2F%2Fstatic.onecms.io%2Fwp-content%2Fuploads%2Fsites%2F9%2F2019%2F10%2Fmulledwine-2000.jpg&amp;description=It%E2%80%99s%20Mulled%20Wine%20Season%E2%80%94Here%E2%80%99s%20How%20to%20Make%20It%20"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750D93C-5E16-4DD3-863B-7E6B8D669E57}"/>
              </a:ext>
            </a:extLst>
          </p:cNvPr>
          <p:cNvSpPr>
            <a:spLocks noChangeArrowheads="1"/>
          </p:cNvSpPr>
          <p:nvPr/>
        </p:nvSpPr>
        <p:spPr bwMode="auto">
          <a:xfrm>
            <a:off x="723900" y="-1447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Top Navigation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hlinkClick r:id="rId2"/>
              </a:rPr>
              <a:t>Food &amp; Wine</a:t>
            </a:r>
            <a:r>
              <a:rPr kumimoji="0" lang="en-US" altLang="en-US" sz="1800" b="0" i="0" u="none" strike="noStrike" cap="none" normalizeH="0" baseline="0">
                <a:ln>
                  <a:noFill/>
                </a:ln>
                <a:solidFill>
                  <a:schemeClr val="tx1"/>
                </a:solidFill>
                <a:effectLst/>
                <a:latin typeface="Arial" panose="020B0604020202020204" pitchFamily="34" charset="0"/>
                <a:hlinkClick r:id="rId2"/>
              </a:rPr>
              <a:t> </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rPr>
              <a:t>Profile Menu</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hlinkClick r:id="rId3"/>
              </a:rPr>
              <a:t>Login</a:t>
            </a:r>
            <a:r>
              <a:rPr kumimoji="0" lang="en-US" altLang="en-US" sz="1800" b="0" i="0" u="none" strike="noStrike" cap="none" normalizeH="0" baseline="0">
                <a:ln>
                  <a:noFill/>
                </a:ln>
                <a:solidFill>
                  <a:schemeClr val="tx1"/>
                </a:solidFill>
                <a:effectLst/>
                <a:latin typeface="Arial" panose="020B0604020202020204" pitchFamily="34" charset="0"/>
                <a:hlinkClick r:id="rId3"/>
              </a:rPr>
              <a:t> </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hlinkClick r:id="rId4"/>
              </a:rPr>
              <a:t>Subscribe </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800" b="0" i="0" u="none" strike="noStrike" cap="none" normalizeH="0" baseline="0">
                <a:ln>
                  <a:noFill/>
                </a:ln>
                <a:solidFill>
                  <a:schemeClr val="tx1"/>
                </a:solidFill>
                <a:effectLst/>
                <a:latin typeface="Arial" panose="020B0604020202020204" pitchFamily="34" charset="0"/>
                <a:hlinkClick r:id="rId2"/>
              </a:rPr>
              <a:t>Home </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800" b="0" i="0" u="none" strike="noStrike" cap="none" normalizeH="0" baseline="0">
                <a:ln>
                  <a:noFill/>
                </a:ln>
                <a:solidFill>
                  <a:schemeClr val="tx1"/>
                </a:solidFill>
                <a:effectLst/>
                <a:latin typeface="Arial" panose="020B0604020202020204" pitchFamily="34" charset="0"/>
                <a:hlinkClick r:id="rId5"/>
              </a:rPr>
              <a:t>Wine </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800" b="0" i="0" u="none" strike="noStrike" cap="none" normalizeH="0" baseline="0">
                <a:ln>
                  <a:noFill/>
                </a:ln>
                <a:solidFill>
                  <a:schemeClr val="tx1"/>
                </a:solidFill>
                <a:effectLst/>
                <a:latin typeface="Arial" panose="020B0604020202020204" pitchFamily="34" charset="0"/>
              </a:rPr>
              <a:t>7 Ways to Make Bad Wine Drinkable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panose="020B0604020202020204" pitchFamily="34" charset="0"/>
              </a:rPr>
              <a:t>7 Ways to Make Bad Wine Drinkable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rPr>
              <a:t>By </a:t>
            </a:r>
            <a:r>
              <a:rPr kumimoji="0" lang="en-US" altLang="en-US" sz="1800" b="0" i="0" u="none" strike="noStrike" cap="none" normalizeH="0" baseline="0">
                <a:ln>
                  <a:noFill/>
                </a:ln>
                <a:solidFill>
                  <a:schemeClr val="tx1"/>
                </a:solidFill>
                <a:effectLst/>
                <a:latin typeface="Arial" panose="020B0604020202020204" pitchFamily="34" charset="0"/>
                <a:hlinkClick r:id="rId6"/>
              </a:rPr>
              <a:t>Lawrence Marcus</a:t>
            </a:r>
            <a:r>
              <a:rPr kumimoji="0" lang="en-US" altLang="en-US" sz="1800" b="0" i="0" u="none" strike="noStrike" cap="none" normalizeH="0" baseline="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Updated December 23, 2019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hlinkClick r:id="rId7" tooltip="(opens new window)"/>
              </a:rPr>
              <a:t>Pin </a:t>
            </a:r>
            <a:r>
              <a:rPr kumimoji="0" lang="en-US" altLang="en-US" sz="1800" b="0" i="0" u="none" strike="noStrike" cap="none" normalizeH="0" baseline="0">
                <a:ln>
                  <a:noFill/>
                </a:ln>
                <a:solidFill>
                  <a:schemeClr val="tx1"/>
                </a:solidFill>
                <a:effectLst/>
                <a:latin typeface="Arial" panose="020B0604020202020204" pitchFamily="34" charset="0"/>
                <a:hlinkClick r:id="rId8" tooltip="(opens new window)"/>
              </a:rPr>
              <a:t>FB </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61400" b="0" i="0" u="none" strike="noStrike" cap="none" normalizeH="0" baseline="0">
                <a:ln>
                  <a:noFill/>
                </a:ln>
                <a:solidFill>
                  <a:schemeClr val="tx1"/>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adoc-photos/Corbis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So, the real wine shop was closed and you’ve lost the liquor store lottery. Must you suffer with your medium-gross wine until you’ve consumed enough not to care? No. There are steps you can take to improve almost any wine, or at least trick yourself into tolerating it. Here are seven ways to make the most of not-so-stellar selections.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1. Chill it down. </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As temperatures drop, flavors become muted. Most of us drink our worthy white wine too cold, but just-above-freezing is the perfect temperature for lesser bottles.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2. Adulterate it. </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That is, make a spritzer. Or </a:t>
            </a:r>
            <a:r>
              <a:rPr kumimoji="0" lang="en-US" altLang="en-US" sz="1800" b="0" i="0" u="none" strike="noStrike" cap="none" normalizeH="0" baseline="0">
                <a:ln>
                  <a:noFill/>
                </a:ln>
                <a:solidFill>
                  <a:schemeClr val="tx1"/>
                </a:solidFill>
                <a:effectLst/>
                <a:latin typeface="Arial" panose="020B0604020202020204" pitchFamily="34" charset="0"/>
                <a:hlinkClick r:id="rId9"/>
              </a:rPr>
              <a:t>sangria</a:t>
            </a:r>
            <a:r>
              <a:rPr kumimoji="0" lang="en-US" altLang="en-US" sz="1800" b="0" i="0" u="none" strike="noStrike" cap="none" normalizeH="0" baseline="0">
                <a:ln>
                  <a:noFill/>
                </a:ln>
                <a:solidFill>
                  <a:schemeClr val="tx1"/>
                </a:solidFill>
                <a:effectLst/>
                <a:latin typeface="Arial" panose="020B0604020202020204" pitchFamily="34" charset="0"/>
              </a:rPr>
              <a:t>. Or the Basque specialty kalimotxo (red wine and Coke).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3. If it’s red, drink it with mushrooms. </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For reasons that wine-world pseudoscience hasn’t yet ventured to explain, umami-rich mushrooms tend to make ho-hum reds taste better. If your wine’s specific problem is a sandpapery mouthfeel, add red meat: Fat and protein both neutralize rough tannins.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4. If it’s sweet, drink it with something spicy.</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Sadly, assertive cuisines like Thai and Indian tend to obliterate the delicious nuances of great wines. Happily, they’ll also obliterate the unpleasant nuances of bad wines. If your palate is busy dealing with garam masala or another intense spice combination, it’s not going to notice that your low-rent Riesling is lacking a bit in acidity.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5. If it’s oaky, drink it while you’re grilling. </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Does your cheap Chardonnay smell like a burning 2-by-4? It may have been subjected to a process whereby big tea bags full of charred wood chips were dunked in it prior to bottling. No matter. Smoky foods work well with smoky wines, and a charcoal-grilled burger is the best kind of distraction for your palate.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6. Drop a penny into it. </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This won’t work on any old not-so-great wine, but if you have a bottle that smells like struck matches or rotten eggs, adding a penny to your glass might actually help. Certain sulfur-related compounds can cause these smells, and copper makes them dissipate. Clean a coin, drop it in, swirl, remove and enjoy. When it works, the difference is amazing.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rPr>
              <a:t>7. Bake it into a chocolate cake. </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OK, this is actually a tip for making bad wine eatable. While you typically shouldn’t cook with a wine you wouldn’t drink, that rule can be relaxed a bit for baking. With sugar, chocolate and whipped cream involved, the wine contributes only a mild boozy note to </a:t>
            </a:r>
            <a:r>
              <a:rPr kumimoji="0" lang="en-US" altLang="en-US" sz="1800" b="0" i="0" u="none" strike="noStrike" cap="none" normalizeH="0" baseline="0">
                <a:ln>
                  <a:noFill/>
                </a:ln>
                <a:solidFill>
                  <a:schemeClr val="tx1"/>
                </a:solidFill>
                <a:effectLst/>
                <a:latin typeface="Arial" panose="020B0604020202020204" pitchFamily="34" charset="0"/>
                <a:hlinkClick r:id="rId10"/>
              </a:rPr>
              <a:t>this surprisingly good dessert</a:t>
            </a:r>
            <a:r>
              <a:rPr kumimoji="0" lang="en-US" altLang="en-US" sz="1800" b="0" i="0" u="none" strike="noStrike" cap="none" normalizeH="0" baseline="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a:ln>
                  <a:noFill/>
                </a:ln>
                <a:solidFill>
                  <a:schemeClr val="tx1"/>
                </a:solidFill>
                <a:effectLst/>
                <a:latin typeface="Arial" panose="020B0604020202020204" pitchFamily="34" charset="0"/>
              </a:rPr>
              <a:t>Related: </a:t>
            </a:r>
            <a:r>
              <a:rPr kumimoji="0" lang="en-US" altLang="en-US" sz="1800" b="0" i="0" u="none" strike="noStrike" cap="none" normalizeH="0" baseline="0">
                <a:ln>
                  <a:noFill/>
                </a:ln>
                <a:solidFill>
                  <a:schemeClr val="tx1"/>
                </a:solidFill>
                <a:effectLst/>
                <a:latin typeface="Arial" panose="020B0604020202020204" pitchFamily="34" charset="0"/>
                <a:hlinkClick r:id="rId11" tooltip="(opens new window)"/>
              </a:rPr>
              <a:t>10 Ways to Fool People into Thinking You Know About Wine</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hlinkClick r:id="rId12" tooltip="(opens new window)"/>
              </a:rPr>
              <a:t>How to Live Off Wine in Paris</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hlinkClick r:id="rId13" tooltip="(opens new window)"/>
              </a:rPr>
              <a:t>5 Things You Don't Actually Need to Know About Wine</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Advertisement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BFA44BA9-C397-4C3B-9C41-D8FD4E7F0666}"/>
              </a:ext>
            </a:extLst>
          </p:cNvPr>
          <p:cNvSpPr>
            <a:spLocks noChangeArrowheads="1"/>
          </p:cNvSpPr>
          <p:nvPr/>
        </p:nvSpPr>
        <p:spPr bwMode="auto">
          <a:xfrm>
            <a:off x="723900" y="-99060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a:extLst>
              <a:ext uri="{FF2B5EF4-FFF2-40B4-BE49-F238E27FC236}">
                <a16:creationId xmlns:a16="http://schemas.microsoft.com/office/drawing/2014/main" id="{7B868959-3E2A-4A1A-BE67-A1214DC14531}"/>
              </a:ext>
            </a:extLst>
          </p:cNvPr>
          <p:cNvSpPr>
            <a:spLocks noChangeArrowheads="1"/>
          </p:cNvSpPr>
          <p:nvPr/>
        </p:nvSpPr>
        <p:spPr bwMode="auto">
          <a:xfrm>
            <a:off x="723900" y="-9747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rPr>
              <a:t>Popular in Wine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800" b="0" i="0" u="none" strike="noStrike" cap="none" normalizeH="0" baseline="0" dirty="0">
                <a:ln>
                  <a:noFill/>
                </a:ln>
                <a:solidFill>
                  <a:schemeClr val="tx1"/>
                </a:solidFill>
                <a:effectLst/>
                <a:latin typeface="Arial" panose="020B0604020202020204" pitchFamily="34" charset="0"/>
              </a:rPr>
              <a:t>  </a:t>
            </a:r>
            <a:r>
              <a:rPr kumimoji="0" lang="en-US" altLang="en-US" sz="72000" b="0" i="0" u="none" strike="noStrike" cap="none" normalizeH="0" baseline="0" dirty="0">
                <a:ln>
                  <a:noFill/>
                </a:ln>
                <a:solidFill>
                  <a:schemeClr val="tx1"/>
                </a:solidFill>
                <a:effectLst/>
                <a:latin typeface="Arial" panose="020B0604020202020204" pitchFamily="34" charset="0"/>
                <a:hlinkClick r:id="rId14"/>
              </a:rPr>
              <a:t>     </a:t>
            </a:r>
            <a:r>
              <a:rPr kumimoji="0" lang="en-US" altLang="en-US" sz="1800" b="0" i="0" u="none" strike="noStrike" cap="none" normalizeH="0" baseline="0" dirty="0">
                <a:ln>
                  <a:noFill/>
                </a:ln>
                <a:solidFill>
                  <a:schemeClr val="tx1"/>
                </a:solidFill>
                <a:effectLst/>
                <a:latin typeface="Arial" panose="020B0604020202020204" pitchFamily="34" charset="0"/>
                <a:hlinkClick r:id="rId14"/>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14"/>
              </a:rPr>
              <a:t>This Affordable Wine Is One of the Most Underrated in the World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15" tooltip="pinterest share (opens in a new window)"/>
              </a:rPr>
              <a:t>Pin </a:t>
            </a:r>
            <a:endParaRPr kumimoji="0" lang="en-US" altLang="en-US" sz="1800" b="0" i="0" u="none" strike="noStrike" cap="none" normalizeH="0" baseline="0" dirty="0">
              <a:ln>
                <a:noFill/>
              </a:ln>
              <a:solidFill>
                <a:schemeClr val="tx1"/>
              </a:solidFill>
              <a:effectLst/>
              <a:latin typeface="Arial" panose="020B0604020202020204" pitchFamily="34" charset="0"/>
              <a:hlinkClick r:id="rId1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14"/>
              </a:rPr>
              <a:t>This Affordable Wine Is One of the Most Underrated in the World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72000" b="0" i="0" u="none" strike="noStrike" cap="none" normalizeH="0" baseline="0" dirty="0">
                <a:ln>
                  <a:noFill/>
                </a:ln>
                <a:solidFill>
                  <a:schemeClr val="tx1"/>
                </a:solidFill>
                <a:effectLst/>
                <a:latin typeface="Arial" panose="020B0604020202020204" pitchFamily="34" charset="0"/>
                <a:hlinkClick r:id="rId16"/>
              </a:rPr>
              <a:t>     </a:t>
            </a:r>
            <a:r>
              <a:rPr kumimoji="0" lang="en-US" altLang="en-US" sz="1800" b="0" i="0" u="none" strike="noStrike" cap="none" normalizeH="0" baseline="0" dirty="0">
                <a:ln>
                  <a:noFill/>
                </a:ln>
                <a:solidFill>
                  <a:schemeClr val="tx1"/>
                </a:solidFill>
                <a:effectLst/>
                <a:latin typeface="Arial" panose="020B0604020202020204" pitchFamily="34" charset="0"/>
                <a:hlinkClick r:id="rId16"/>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16"/>
              </a:rPr>
              <a:t>10 Excellent Chablis Wines for Under $40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17" tooltip="pinterest share (opens in a new window)"/>
              </a:rPr>
              <a:t>Pin </a:t>
            </a:r>
            <a:endParaRPr kumimoji="0" lang="en-US" altLang="en-US" sz="1800" b="0" i="0" u="none" strike="noStrike" cap="none" normalizeH="0" baseline="0" dirty="0">
              <a:ln>
                <a:noFill/>
              </a:ln>
              <a:solidFill>
                <a:schemeClr val="tx1"/>
              </a:solidFill>
              <a:effectLst/>
              <a:latin typeface="Arial" panose="020B0604020202020204" pitchFamily="34" charset="0"/>
              <a:hlinkClick r:id="rId16"/>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16"/>
              </a:rPr>
              <a:t>10 Excellent Chablis Wines for Under $40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72000" b="0" i="0" u="none" strike="noStrike" cap="none" normalizeH="0" baseline="0" dirty="0">
                <a:ln>
                  <a:noFill/>
                </a:ln>
                <a:solidFill>
                  <a:schemeClr val="tx1"/>
                </a:solidFill>
                <a:effectLst/>
                <a:latin typeface="Arial" panose="020B0604020202020204" pitchFamily="34" charset="0"/>
                <a:hlinkClick r:id="rId18"/>
              </a:rPr>
              <a:t>     </a:t>
            </a:r>
            <a:r>
              <a:rPr kumimoji="0" lang="en-US" altLang="en-US" sz="1800" b="0" i="0" u="none" strike="noStrike" cap="none" normalizeH="0" baseline="0" dirty="0">
                <a:ln>
                  <a:noFill/>
                </a:ln>
                <a:solidFill>
                  <a:schemeClr val="tx1"/>
                </a:solidFill>
                <a:effectLst/>
                <a:latin typeface="Arial" panose="020B0604020202020204" pitchFamily="34" charset="0"/>
                <a:hlinkClick r:id="rId18"/>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18"/>
              </a:rPr>
              <a:t>9 Excellent New Zealand Wines That Aren’t Sauvignon Blanc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19" tooltip="pinterest share (opens in a new window)"/>
              </a:rPr>
              <a:t>Pin </a:t>
            </a:r>
            <a:endParaRPr kumimoji="0" lang="en-US" altLang="en-US" sz="1800" b="0" i="0" u="none" strike="noStrike" cap="none" normalizeH="0" baseline="0" dirty="0">
              <a:ln>
                <a:noFill/>
              </a:ln>
              <a:solidFill>
                <a:schemeClr val="tx1"/>
              </a:solidFill>
              <a:effectLst/>
              <a:latin typeface="Arial" panose="020B0604020202020204" pitchFamily="34" charset="0"/>
              <a:hlinkClick r:id="rId1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18"/>
              </a:rPr>
              <a:t>9 Excellent New Zealand Wines That Aren’t Sauvignon Blanc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72000" b="0" i="0" u="none" strike="noStrike" cap="none" normalizeH="0" baseline="0" dirty="0">
                <a:ln>
                  <a:noFill/>
                </a:ln>
                <a:solidFill>
                  <a:schemeClr val="tx1"/>
                </a:solidFill>
                <a:effectLst/>
                <a:latin typeface="Arial" panose="020B0604020202020204" pitchFamily="34" charset="0"/>
                <a:hlinkClick r:id="rId20"/>
              </a:rPr>
              <a:t>     </a:t>
            </a:r>
            <a:r>
              <a:rPr kumimoji="0" lang="en-US" altLang="en-US" sz="1800" b="0" i="0" u="none" strike="noStrike" cap="none" normalizeH="0" baseline="0" dirty="0">
                <a:ln>
                  <a:noFill/>
                </a:ln>
                <a:solidFill>
                  <a:schemeClr val="tx1"/>
                </a:solidFill>
                <a:effectLst/>
                <a:latin typeface="Arial" panose="020B0604020202020204" pitchFamily="34" charset="0"/>
                <a:hlinkClick r:id="rId2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20"/>
              </a:rPr>
              <a:t>Where to Eat, Drink, and Stay in Japan's Stunning Yamanashi Wine Region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21" tooltip="pinterest share (opens in a new window)"/>
              </a:rPr>
              <a:t>Pin </a:t>
            </a:r>
            <a:endParaRPr kumimoji="0" lang="en-US" altLang="en-US" sz="1800" b="0" i="0" u="none" strike="noStrike" cap="none" normalizeH="0" baseline="0" dirty="0">
              <a:ln>
                <a:noFill/>
              </a:ln>
              <a:solidFill>
                <a:schemeClr val="tx1"/>
              </a:solidFill>
              <a:effectLst/>
              <a:latin typeface="Arial" panose="020B0604020202020204" pitchFamily="34" charset="0"/>
              <a:hlinkClick r:id="rId2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20"/>
              </a:rPr>
              <a:t>Where to Eat, Drink, and Stay in Japan's Stunning Yamanashi Wine Region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22"/>
              </a:rPr>
              <a:t>Remembering Georges </a:t>
            </a:r>
            <a:r>
              <a:rPr kumimoji="0" lang="en-US" altLang="en-US" sz="1800" b="0" i="0" u="none" strike="noStrike" cap="none" normalizeH="0" baseline="0" dirty="0" err="1">
                <a:ln>
                  <a:noFill/>
                </a:ln>
                <a:solidFill>
                  <a:schemeClr val="tx1"/>
                </a:solidFill>
                <a:effectLst/>
                <a:latin typeface="Arial" panose="020B0604020202020204" pitchFamily="34" charset="0"/>
                <a:hlinkClick r:id="rId22"/>
              </a:rPr>
              <a:t>Duboeuf</a:t>
            </a:r>
            <a:r>
              <a:rPr kumimoji="0" lang="en-US" altLang="en-US" sz="1800" b="0" i="0" u="none" strike="noStrike" cap="none" normalizeH="0" baseline="0" dirty="0">
                <a:ln>
                  <a:noFill/>
                </a:ln>
                <a:solidFill>
                  <a:schemeClr val="tx1"/>
                </a:solidFill>
                <a:effectLst/>
                <a:latin typeface="Arial" panose="020B0604020202020204" pitchFamily="34" charset="0"/>
                <a:hlinkClick r:id="rId22"/>
              </a:rPr>
              <a:t>, the ‘King of Beaujolais’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23" tooltip="pinterest share (opens in a new window)"/>
              </a:rPr>
              <a:t>Pin </a:t>
            </a:r>
            <a:endParaRPr kumimoji="0" lang="en-US" altLang="en-US" sz="1800" b="0" i="0" u="none" strike="noStrike" cap="none" normalizeH="0" baseline="0" dirty="0">
              <a:ln>
                <a:noFill/>
              </a:ln>
              <a:solidFill>
                <a:schemeClr val="tx1"/>
              </a:solidFill>
              <a:effectLst/>
              <a:latin typeface="Arial" panose="020B0604020202020204" pitchFamily="34" charset="0"/>
              <a:hlinkClick r:id="rId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22"/>
              </a:rPr>
              <a:t>Remembering Georges </a:t>
            </a:r>
            <a:r>
              <a:rPr kumimoji="0" lang="en-US" altLang="en-US" sz="1800" b="0" i="0" u="none" strike="noStrike" cap="none" normalizeH="0" baseline="0" dirty="0" err="1">
                <a:ln>
                  <a:noFill/>
                </a:ln>
                <a:solidFill>
                  <a:schemeClr val="tx1"/>
                </a:solidFill>
                <a:effectLst/>
                <a:latin typeface="Arial" panose="020B0604020202020204" pitchFamily="34" charset="0"/>
                <a:hlinkClick r:id="rId22"/>
              </a:rPr>
              <a:t>Duboeuf</a:t>
            </a:r>
            <a:r>
              <a:rPr kumimoji="0" lang="en-US" altLang="en-US" sz="1800" b="0" i="0" u="none" strike="noStrike" cap="none" normalizeH="0" baseline="0" dirty="0">
                <a:ln>
                  <a:noFill/>
                </a:ln>
                <a:solidFill>
                  <a:schemeClr val="tx1"/>
                </a:solidFill>
                <a:effectLst/>
                <a:latin typeface="Arial" panose="020B0604020202020204" pitchFamily="34" charset="0"/>
                <a:hlinkClick r:id="rId22"/>
              </a:rPr>
              <a:t>, the ‘King of Beaujolais’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24"/>
              </a:rPr>
              <a:t>The 13 Best South African Wines to Score Right Now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25" tooltip="pinterest share (opens in a new window)"/>
              </a:rPr>
              <a:t>Pin </a:t>
            </a:r>
            <a:endParaRPr kumimoji="0" lang="en-US" altLang="en-US" sz="1800" b="0" i="0" u="none" strike="noStrike" cap="none" normalizeH="0" baseline="0" dirty="0">
              <a:ln>
                <a:noFill/>
              </a:ln>
              <a:solidFill>
                <a:schemeClr val="tx1"/>
              </a:solidFill>
              <a:effectLst/>
              <a:latin typeface="Arial" panose="020B0604020202020204" pitchFamily="34" charset="0"/>
              <a:hlinkClick r:id="rId2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24"/>
              </a:rPr>
              <a:t>The 13 Best South African Wines to Score Right Now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26"/>
              </a:rPr>
              <a:t>The Year in Wine: 2019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27" tooltip="pinterest share (opens in a new window)"/>
              </a:rPr>
              <a:t>Pin </a:t>
            </a:r>
            <a:endParaRPr kumimoji="0" lang="en-US" altLang="en-US" sz="1800" b="0" i="0" u="none" strike="noStrike" cap="none" normalizeH="0" baseline="0" dirty="0">
              <a:ln>
                <a:noFill/>
              </a:ln>
              <a:solidFill>
                <a:schemeClr val="tx1"/>
              </a:solidFill>
              <a:effectLst/>
              <a:latin typeface="Arial" panose="020B0604020202020204" pitchFamily="34" charset="0"/>
              <a:hlinkClick r:id="rId26"/>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26"/>
              </a:rPr>
              <a:t>The Year in Wine: 2019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28"/>
              </a:rPr>
              <a:t>It’s Mulled Wine Season—Here’s How to Make It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29" tooltip="pinterest share (opens in a new window)"/>
              </a:rPr>
              <a:t>Pin </a:t>
            </a:r>
            <a:endParaRPr kumimoji="0" lang="en-US" altLang="en-US" sz="1800" b="0" i="0" u="none" strike="noStrike" cap="none" normalizeH="0" baseline="0" dirty="0">
              <a:ln>
                <a:noFill/>
              </a:ln>
              <a:solidFill>
                <a:schemeClr val="tx1"/>
              </a:solidFill>
              <a:effectLst/>
              <a:latin typeface="Arial" panose="020B0604020202020204" pitchFamily="34" charset="0"/>
              <a:hlinkClick r:id="rId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28"/>
              </a:rPr>
              <a:t>It’s Mulled Wine Season—Here’s How to Make It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30"/>
              </a:rPr>
              <a:t>The Best Tuscan Wines You’ve Never Heard Of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31" tooltip="pinterest share (opens in a new window)"/>
              </a:rPr>
              <a:t>Pin </a:t>
            </a:r>
            <a:endParaRPr kumimoji="0" lang="en-US" altLang="en-US" sz="1800" b="0" i="0" u="none" strike="noStrike" cap="none" normalizeH="0" baseline="0" dirty="0">
              <a:ln>
                <a:noFill/>
              </a:ln>
              <a:solidFill>
                <a:schemeClr val="tx1"/>
              </a:solidFill>
              <a:effectLst/>
              <a:latin typeface="Arial" panose="020B0604020202020204" pitchFamily="34" charset="0"/>
              <a:hlinkClick r:id="rId3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30"/>
              </a:rPr>
              <a:t>The Best Tuscan Wines You’ve Never Heard Of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32"/>
              </a:rPr>
              <a:t>Looking for the Wine List? Check Instagram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33" tooltip="pinterest share (opens in a new window)"/>
              </a:rPr>
              <a:t>Pin </a:t>
            </a:r>
            <a:endParaRPr kumimoji="0" lang="en-US" altLang="en-US" sz="1800" b="0" i="0" u="none" strike="noStrike" cap="none" normalizeH="0" baseline="0" dirty="0">
              <a:ln>
                <a:noFill/>
              </a:ln>
              <a:solidFill>
                <a:schemeClr val="tx1"/>
              </a:solidFill>
              <a:effectLst/>
              <a:latin typeface="Arial" panose="020B0604020202020204" pitchFamily="34" charset="0"/>
              <a:hlinkClick r:id="rId3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32"/>
              </a:rPr>
              <a:t>Looking for the Wine List? Check Instagram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34"/>
              </a:rPr>
              <a:t>How Not to Give Someone a Bottle of Wine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35" tooltip="pinterest share (opens in a new window)"/>
              </a:rPr>
              <a:t>Pin </a:t>
            </a:r>
            <a:endParaRPr kumimoji="0" lang="en-US" altLang="en-US" sz="1800" b="0" i="0" u="none" strike="noStrike" cap="none" normalizeH="0" baseline="0" dirty="0">
              <a:ln>
                <a:noFill/>
              </a:ln>
              <a:solidFill>
                <a:schemeClr val="tx1"/>
              </a:solidFill>
              <a:effectLst/>
              <a:latin typeface="Arial" panose="020B0604020202020204" pitchFamily="34" charset="0"/>
              <a:hlinkClick r:id="rId3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34"/>
              </a:rPr>
              <a:t>How Not to Give Someone a Bottle of Wine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36"/>
              </a:rPr>
              <a:t>The 15 Champagnes to Drink If You Want to Be a Real Expert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37" tooltip="pinterest share (opens in a new window)"/>
              </a:rPr>
              <a:t>Pin </a:t>
            </a:r>
            <a:endParaRPr kumimoji="0" lang="en-US" altLang="en-US" sz="1800" b="0" i="0" u="none" strike="noStrike" cap="none" normalizeH="0" baseline="0" dirty="0">
              <a:ln>
                <a:noFill/>
              </a:ln>
              <a:solidFill>
                <a:schemeClr val="tx1"/>
              </a:solidFill>
              <a:effectLst/>
              <a:latin typeface="Arial" panose="020B0604020202020204" pitchFamily="34" charset="0"/>
              <a:hlinkClick r:id="rId36"/>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36"/>
              </a:rPr>
              <a:t>The 15 Champagnes to Drink If You Want to Be a Real Expert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38"/>
              </a:rPr>
              <a:t>The Best Wine Pairings for Holiday Cookies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39" tooltip="pinterest share (opens in a new window)"/>
              </a:rPr>
              <a:t>Pin </a:t>
            </a:r>
            <a:endParaRPr kumimoji="0" lang="en-US" altLang="en-US" sz="1800" b="0" i="0" u="none" strike="noStrike" cap="none" normalizeH="0" baseline="0" dirty="0">
              <a:ln>
                <a:noFill/>
              </a:ln>
              <a:solidFill>
                <a:schemeClr val="tx1"/>
              </a:solidFill>
              <a:effectLst/>
              <a:latin typeface="Arial" panose="020B0604020202020204" pitchFamily="34" charset="0"/>
              <a:hlinkClick r:id="rId3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38"/>
              </a:rPr>
              <a:t>The Best Wine Pairings for Holiday Cookies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40"/>
              </a:rPr>
              <a:t>What Is Mulled Wine and How Do You Make It?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41" tooltip="pinterest share (opens in a new window)"/>
              </a:rPr>
              <a:t>Pin </a:t>
            </a:r>
            <a:endParaRPr kumimoji="0" lang="en-US" altLang="en-US" sz="1800" b="0" i="0" u="none" strike="noStrike" cap="none" normalizeH="0" baseline="0" dirty="0">
              <a:ln>
                <a:noFill/>
              </a:ln>
              <a:solidFill>
                <a:schemeClr val="tx1"/>
              </a:solidFill>
              <a:effectLst/>
              <a:latin typeface="Arial" panose="020B0604020202020204" pitchFamily="34" charset="0"/>
              <a:hlinkClick r:id="rId4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40"/>
              </a:rPr>
              <a:t>What Is Mulled Wine and How Do You Make It?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42"/>
              </a:rPr>
              <a:t>How to Not Embarrass Yourself at a Winery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43" tooltip="pinterest share (opens in a new window)"/>
              </a:rPr>
              <a:t>Pin </a:t>
            </a:r>
            <a:endParaRPr kumimoji="0" lang="en-US" altLang="en-US" sz="1800" b="0" i="0" u="none" strike="noStrike" cap="none" normalizeH="0" baseline="0" dirty="0">
              <a:ln>
                <a:noFill/>
              </a:ln>
              <a:solidFill>
                <a:schemeClr val="tx1"/>
              </a:solidFill>
              <a:effectLst/>
              <a:latin typeface="Arial" panose="020B0604020202020204" pitchFamily="34" charset="0"/>
              <a:hlinkClick r:id="rId4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42"/>
              </a:rPr>
              <a:t>How to Not Embarrass Yourself at a Winery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44"/>
              </a:rPr>
              <a:t>11 New Natural Wines to Buy Right Now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45" tooltip="pinterest share (opens in a new window)"/>
              </a:rPr>
              <a:t>Pin </a:t>
            </a:r>
            <a:endParaRPr kumimoji="0" lang="en-US" altLang="en-US" sz="1800" b="0" i="0" u="none" strike="noStrike" cap="none" normalizeH="0" baseline="0" dirty="0">
              <a:ln>
                <a:noFill/>
              </a:ln>
              <a:solidFill>
                <a:schemeClr val="tx1"/>
              </a:solidFill>
              <a:effectLst/>
              <a:latin typeface="Arial" panose="020B0604020202020204" pitchFamily="34" charset="0"/>
              <a:hlinkClick r:id="rId4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44"/>
              </a:rPr>
              <a:t>11 New Natural Wines to Buy Right Now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46"/>
              </a:rPr>
              <a:t>Your Guide to Miami's Major Natural Wine Moment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47" tooltip="pinterest share (opens in a new window)"/>
              </a:rPr>
              <a:t>Pin </a:t>
            </a:r>
            <a:endParaRPr kumimoji="0" lang="en-US" altLang="en-US" sz="1800" b="0" i="0" u="none" strike="noStrike" cap="none" normalizeH="0" baseline="0" dirty="0">
              <a:ln>
                <a:noFill/>
              </a:ln>
              <a:solidFill>
                <a:schemeClr val="tx1"/>
              </a:solidFill>
              <a:effectLst/>
              <a:latin typeface="Arial" panose="020B0604020202020204" pitchFamily="34" charset="0"/>
              <a:hlinkClick r:id="rId46"/>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46"/>
              </a:rPr>
              <a:t>Your Guide to Miami's Major Natural Wine Moment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48"/>
              </a:rPr>
              <a:t>A Beginner's Guide to 5 Essential French Wine Regions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49" tooltip="pinterest share (opens in a new window)"/>
              </a:rPr>
              <a:t>Pin </a:t>
            </a:r>
            <a:endParaRPr kumimoji="0" lang="en-US" altLang="en-US" sz="1800" b="0" i="0" u="none" strike="noStrike" cap="none" normalizeH="0" baseline="0" dirty="0">
              <a:ln>
                <a:noFill/>
              </a:ln>
              <a:solidFill>
                <a:schemeClr val="tx1"/>
              </a:solidFill>
              <a:effectLst/>
              <a:latin typeface="Arial" panose="020B0604020202020204" pitchFamily="34" charset="0"/>
              <a:hlinkClick r:id="rId4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48"/>
              </a:rPr>
              <a:t>A Beginner's Guide to 5 Essential French Wine Regions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50"/>
              </a:rPr>
              <a:t>This Is Hands Down the Best Boxed Wine You Can Buy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51" tooltip="pinterest share (opens in a new window)"/>
              </a:rPr>
              <a:t>Pin </a:t>
            </a:r>
            <a:endParaRPr kumimoji="0" lang="en-US" altLang="en-US" sz="1800" b="0" i="0" u="none" strike="noStrike" cap="none" normalizeH="0" baseline="0" dirty="0">
              <a:ln>
                <a:noFill/>
              </a:ln>
              <a:solidFill>
                <a:schemeClr val="tx1"/>
              </a:solidFill>
              <a:effectLst/>
              <a:latin typeface="Arial" panose="020B0604020202020204" pitchFamily="34" charset="0"/>
              <a:hlinkClick r:id="rId5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50"/>
              </a:rPr>
              <a:t>This Is Hands Down the Best Boxed Wine You Can Buy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52"/>
              </a:rPr>
              <a:t>The Best Gifts for Wine Lovers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53" tooltip="pinterest share (opens in a new window)"/>
              </a:rPr>
              <a:t>Pin </a:t>
            </a:r>
            <a:endParaRPr kumimoji="0" lang="en-US" altLang="en-US" sz="1800" b="0" i="0" u="none" strike="noStrike" cap="none" normalizeH="0" baseline="0" dirty="0">
              <a:ln>
                <a:noFill/>
              </a:ln>
              <a:solidFill>
                <a:schemeClr val="tx1"/>
              </a:solidFill>
              <a:effectLst/>
              <a:latin typeface="Arial" panose="020B0604020202020204" pitchFamily="34" charset="0"/>
              <a:hlinkClick r:id="rId5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52"/>
              </a:rPr>
              <a:t>The Best Gifts for Wine Lovers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rPr>
              <a:t>All Topics in Wine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800" b="0" i="0" u="none" strike="noStrike" cap="none" normalizeH="0" baseline="0" dirty="0">
                <a:ln>
                  <a:noFill/>
                </a:ln>
                <a:solidFill>
                  <a:schemeClr val="tx1"/>
                </a:solidFill>
                <a:effectLst/>
                <a:latin typeface="Arial" panose="020B0604020202020204" pitchFamily="34" charset="0"/>
                <a:hlinkClick r:id="rId54"/>
              </a:rPr>
              <a:t>Winemakers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55"/>
              </a:rPr>
              <a:t>Fruit Wine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56"/>
              </a:rPr>
              <a:t>Dessert Wine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57"/>
              </a:rPr>
              <a:t>Rose Wine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58"/>
              </a:rPr>
              <a:t>Sake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59"/>
              </a:rPr>
              <a:t>Champagne + Sparkling Wine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60"/>
              </a:rPr>
              <a:t>White Wine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61"/>
              </a:rPr>
              <a:t>Red Wine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2"/>
              </a:rPr>
              <a:t>Food &amp; Wine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rPr>
              <a:t>Magazines &amp; More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rPr>
              <a:t>Learn More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800" b="0" i="0" u="none" strike="noStrike" cap="none" normalizeH="0" baseline="0" dirty="0">
                <a:ln>
                  <a:noFill/>
                </a:ln>
                <a:solidFill>
                  <a:schemeClr val="tx1"/>
                </a:solidFill>
                <a:effectLst/>
                <a:latin typeface="Arial" panose="020B0604020202020204" pitchFamily="34" charset="0"/>
                <a:hlinkClick r:id="rId62"/>
              </a:rPr>
              <a:t>Subscribe </a:t>
            </a:r>
            <a:r>
              <a:rPr kumimoji="0" lang="en-US" altLang="en-US" sz="1800" b="0" i="0" u="none" strike="noStrike" cap="none" normalizeH="0" baseline="0" dirty="0">
                <a:ln>
                  <a:noFill/>
                </a:ln>
                <a:solidFill>
                  <a:schemeClr val="tx1"/>
                </a:solidFill>
                <a:effectLst/>
                <a:latin typeface="Arial" panose="020B0604020202020204" pitchFamily="34" charset="0"/>
                <a:hlinkClick r:id="rId62"/>
              </a:rPr>
              <a:t>this link opens in a new tab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63"/>
              </a:rPr>
              <a:t>Contact Us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64"/>
              </a:rPr>
              <a:t>Media Kit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65"/>
              </a:rPr>
              <a:t>Content Licensing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rPr>
              <a:t>Connect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Arial" panose="020B0604020202020204" pitchFamily="34" charset="0"/>
              </a:rPr>
              <a:t>Follow Us</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Subscribe to Our Newsletter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66"/>
              </a:rPr>
              <a:t>Other Meredith Sites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Food &amp; Wine is part of the Meredith Corporation </a:t>
            </a:r>
            <a:r>
              <a:rPr kumimoji="0" lang="en-US" altLang="en-US" sz="1800" b="0" i="0" u="none" strike="noStrike" cap="none" normalizeH="0" baseline="0" dirty="0" err="1">
                <a:ln>
                  <a:noFill/>
                </a:ln>
                <a:solidFill>
                  <a:schemeClr val="tx1"/>
                </a:solidFill>
                <a:effectLst/>
                <a:latin typeface="Arial" panose="020B0604020202020204" pitchFamily="34" charset="0"/>
              </a:rPr>
              <a:t>Allrecipes</a:t>
            </a:r>
            <a:r>
              <a:rPr kumimoji="0" lang="en-US" altLang="en-US" sz="1800" b="0" i="0" u="none" strike="noStrike" cap="none" normalizeH="0" baseline="0" dirty="0">
                <a:ln>
                  <a:noFill/>
                </a:ln>
                <a:solidFill>
                  <a:schemeClr val="tx1"/>
                </a:solidFill>
                <a:effectLst/>
                <a:latin typeface="Arial" panose="020B0604020202020204" pitchFamily="34" charset="0"/>
              </a:rPr>
              <a:t> Food Group. © Copyright 2019 Meredith Corporation. All Rights Reserved. </a:t>
            </a:r>
            <a:r>
              <a:rPr kumimoji="0" lang="en-US" altLang="en-US" sz="1800" b="0" i="0" u="none" strike="noStrike" cap="none" normalizeH="0" baseline="0" dirty="0">
                <a:ln>
                  <a:noFill/>
                </a:ln>
                <a:solidFill>
                  <a:schemeClr val="tx1"/>
                </a:solidFill>
                <a:effectLst/>
                <a:latin typeface="Arial" panose="020B0604020202020204" pitchFamily="34" charset="0"/>
                <a:hlinkClick r:id="rId67"/>
              </a:rPr>
              <a:t>Privacy </a:t>
            </a:r>
            <a:r>
              <a:rPr kumimoji="0" lang="en-US" altLang="en-US" sz="1800" b="0" i="0" u="none" strike="noStrike" cap="none" normalizeH="0" baseline="0" dirty="0" err="1">
                <a:ln>
                  <a:noFill/>
                </a:ln>
                <a:solidFill>
                  <a:schemeClr val="tx1"/>
                </a:solidFill>
                <a:effectLst/>
                <a:latin typeface="Arial" panose="020B0604020202020204" pitchFamily="34" charset="0"/>
                <a:hlinkClick r:id="rId67"/>
              </a:rPr>
              <a:t>Policythis</a:t>
            </a:r>
            <a:r>
              <a:rPr kumimoji="0" lang="en-US" altLang="en-US" sz="1800" b="0" i="0" u="none" strike="noStrike" cap="none" normalizeH="0" baseline="0" dirty="0">
                <a:ln>
                  <a:noFill/>
                </a:ln>
                <a:solidFill>
                  <a:schemeClr val="tx1"/>
                </a:solidFill>
                <a:effectLst/>
                <a:latin typeface="Arial" panose="020B0604020202020204" pitchFamily="34" charset="0"/>
                <a:hlinkClick r:id="rId67"/>
              </a:rPr>
              <a:t> link opens in a new tab</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hlinkClick r:id="rId68"/>
              </a:rPr>
              <a:t>Data </a:t>
            </a:r>
            <a:r>
              <a:rPr kumimoji="0" lang="en-US" altLang="en-US" sz="1800" b="0" i="0" u="none" strike="noStrike" cap="none" normalizeH="0" baseline="0" dirty="0" err="1">
                <a:ln>
                  <a:noFill/>
                </a:ln>
                <a:solidFill>
                  <a:schemeClr val="tx1"/>
                </a:solidFill>
                <a:effectLst/>
                <a:latin typeface="Arial" panose="020B0604020202020204" pitchFamily="34" charset="0"/>
                <a:hlinkClick r:id="rId68"/>
              </a:rPr>
              <a:t>Policythis</a:t>
            </a:r>
            <a:r>
              <a:rPr kumimoji="0" lang="en-US" altLang="en-US" sz="1800" b="0" i="0" u="none" strike="noStrike" cap="none" normalizeH="0" baseline="0" dirty="0">
                <a:ln>
                  <a:noFill/>
                </a:ln>
                <a:solidFill>
                  <a:schemeClr val="tx1"/>
                </a:solidFill>
                <a:effectLst/>
                <a:latin typeface="Arial" panose="020B0604020202020204" pitchFamily="34" charset="0"/>
                <a:hlinkClick r:id="rId68"/>
              </a:rPr>
              <a:t> link opens in a new tab</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hlinkClick r:id="rId69"/>
              </a:rPr>
              <a:t>Terms of </a:t>
            </a:r>
            <a:r>
              <a:rPr kumimoji="0" lang="en-US" altLang="en-US" sz="1800" b="0" i="0" u="none" strike="noStrike" cap="none" normalizeH="0" baseline="0" dirty="0" err="1">
                <a:ln>
                  <a:noFill/>
                </a:ln>
                <a:solidFill>
                  <a:schemeClr val="tx1"/>
                </a:solidFill>
                <a:effectLst/>
                <a:latin typeface="Arial" panose="020B0604020202020204" pitchFamily="34" charset="0"/>
                <a:hlinkClick r:id="rId69"/>
              </a:rPr>
              <a:t>Servicethis</a:t>
            </a:r>
            <a:r>
              <a:rPr kumimoji="0" lang="en-US" altLang="en-US" sz="1800" b="0" i="0" u="none" strike="noStrike" cap="none" normalizeH="0" baseline="0" dirty="0">
                <a:ln>
                  <a:noFill/>
                </a:ln>
                <a:solidFill>
                  <a:schemeClr val="tx1"/>
                </a:solidFill>
                <a:effectLst/>
                <a:latin typeface="Arial" panose="020B0604020202020204" pitchFamily="34" charset="0"/>
                <a:hlinkClick r:id="rId69"/>
              </a:rPr>
              <a:t> link opens in a new tab</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hlinkClick r:id="rId70"/>
              </a:rPr>
              <a:t>Ad </a:t>
            </a:r>
            <a:r>
              <a:rPr kumimoji="0" lang="en-US" altLang="en-US" sz="1800" b="0" i="0" u="none" strike="noStrike" cap="none" normalizeH="0" baseline="0" dirty="0" err="1">
                <a:ln>
                  <a:noFill/>
                </a:ln>
                <a:solidFill>
                  <a:schemeClr val="tx1"/>
                </a:solidFill>
                <a:effectLst/>
                <a:latin typeface="Arial" panose="020B0604020202020204" pitchFamily="34" charset="0"/>
                <a:hlinkClick r:id="rId70"/>
              </a:rPr>
              <a:t>Choicesthis</a:t>
            </a:r>
            <a:r>
              <a:rPr kumimoji="0" lang="en-US" altLang="en-US" sz="1800" b="0" i="0" u="none" strike="noStrike" cap="none" normalizeH="0" baseline="0" dirty="0">
                <a:ln>
                  <a:noFill/>
                </a:ln>
                <a:solidFill>
                  <a:schemeClr val="tx1"/>
                </a:solidFill>
                <a:effectLst/>
                <a:latin typeface="Arial" panose="020B0604020202020204" pitchFamily="34" charset="0"/>
                <a:hlinkClick r:id="rId70"/>
              </a:rPr>
              <a:t> link opens in a new tab</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hlinkClick r:id="rId66"/>
              </a:rPr>
              <a:t>Cookies Settings</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hlinkClick r:id="rId71"/>
              </a:rPr>
              <a:t>Web </a:t>
            </a:r>
            <a:r>
              <a:rPr kumimoji="0" lang="en-US" altLang="en-US" sz="1800" b="0" i="0" u="none" strike="noStrike" cap="none" normalizeH="0" baseline="0" dirty="0" err="1">
                <a:ln>
                  <a:noFill/>
                </a:ln>
                <a:solidFill>
                  <a:schemeClr val="tx1"/>
                </a:solidFill>
                <a:effectLst/>
                <a:latin typeface="Arial" panose="020B0604020202020204" pitchFamily="34" charset="0"/>
                <a:hlinkClick r:id="rId71"/>
              </a:rPr>
              <a:t>Accessibilitythis</a:t>
            </a:r>
            <a:r>
              <a:rPr kumimoji="0" lang="en-US" altLang="en-US" sz="1800" b="0" i="0" u="none" strike="noStrike" cap="none" normalizeH="0" baseline="0" dirty="0">
                <a:ln>
                  <a:noFill/>
                </a:ln>
                <a:solidFill>
                  <a:schemeClr val="tx1"/>
                </a:solidFill>
                <a:effectLst/>
                <a:latin typeface="Arial" panose="020B0604020202020204" pitchFamily="34" charset="0"/>
                <a:hlinkClick r:id="rId71"/>
              </a:rPr>
              <a:t> link opens in a new tab</a:t>
            </a:r>
            <a:r>
              <a:rPr kumimoji="0" lang="en-US" altLang="en-US"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this link is to an external site that may or may not meet accessibility guidelines.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pic>
        <p:nvPicPr>
          <p:cNvPr id="1029" name="Picture 5" descr="This Affordable Wine Is One of the Most Underrated in the World">
            <a:hlinkClick r:id="rId14"/>
            <a:extLst>
              <a:ext uri="{FF2B5EF4-FFF2-40B4-BE49-F238E27FC236}">
                <a16:creationId xmlns:a16="http://schemas.microsoft.com/office/drawing/2014/main" id="{33901B39-6317-495A-8D43-5F50F7796310}"/>
              </a:ext>
            </a:extLst>
          </p:cNvPr>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815975" y="-34853563"/>
            <a:ext cx="11430000" cy="1143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10 Excellent Chablis Wines for Under $40">
            <a:hlinkClick r:id="rId16"/>
            <a:extLst>
              <a:ext uri="{FF2B5EF4-FFF2-40B4-BE49-F238E27FC236}">
                <a16:creationId xmlns:a16="http://schemas.microsoft.com/office/drawing/2014/main" id="{46EE5EDC-A709-41C7-A48A-C73C6CA944D8}"/>
              </a:ext>
            </a:extLst>
          </p:cNvPr>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930275" y="-23058438"/>
            <a:ext cx="11430000" cy="11430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9 Excellent New Zealand Wines That Aren’t Sauvignon Blanc">
            <a:hlinkClick r:id="rId18"/>
            <a:extLst>
              <a:ext uri="{FF2B5EF4-FFF2-40B4-BE49-F238E27FC236}">
                <a16:creationId xmlns:a16="http://schemas.microsoft.com/office/drawing/2014/main" id="{5EA38304-8F14-446C-9A22-2944136641E8}"/>
              </a:ext>
            </a:extLst>
          </p:cNvPr>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930275" y="-11261725"/>
            <a:ext cx="11430000" cy="1143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here to Eat, Drink, and Stay in Japan's Stunning Yamanashi Wine Region">
            <a:hlinkClick r:id="rId20"/>
            <a:extLst>
              <a:ext uri="{FF2B5EF4-FFF2-40B4-BE49-F238E27FC236}">
                <a16:creationId xmlns:a16="http://schemas.microsoft.com/office/drawing/2014/main" id="{7A47A819-4852-4283-BD70-1A091A8ED741}"/>
              </a:ext>
            </a:extLst>
          </p:cNvPr>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18913475" y="7873364"/>
            <a:ext cx="3358515" cy="335851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B0D3F3BE-4452-47C5-9B38-37B2CAAD538E}"/>
              </a:ext>
            </a:extLst>
          </p:cNvPr>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850900" y="315928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C3EF8072-4E11-46B4-B26B-97625AEC0177}"/>
              </a:ext>
            </a:extLst>
          </p:cNvPr>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1041400" y="315928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a:extLst>
              <a:ext uri="{FF2B5EF4-FFF2-40B4-BE49-F238E27FC236}">
                <a16:creationId xmlns:a16="http://schemas.microsoft.com/office/drawing/2014/main" id="{9ECB06F3-87D0-446B-933E-979BEFD21F64}"/>
              </a:ext>
            </a:extLst>
          </p:cNvPr>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850900" y="318674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5C2018E2-D726-4F9D-975E-355212FA60B7}"/>
              </a:ext>
            </a:extLst>
          </p:cNvPr>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1041400" y="31867475"/>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039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B2369B-5A6D-4390-884E-1C9A7224ADE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0" y="0"/>
            <a:ext cx="6820678" cy="6820678"/>
          </a:xfrm>
          <a:prstGeom prst="rect">
            <a:avLst/>
          </a:prstGeom>
        </p:spPr>
      </p:pic>
    </p:spTree>
    <p:extLst>
      <p:ext uri="{BB962C8B-B14F-4D97-AF65-F5344CB8AC3E}">
        <p14:creationId xmlns:p14="http://schemas.microsoft.com/office/powerpoint/2010/main" val="167955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1076</Words>
  <Application>Microsoft Office PowerPoint</Application>
  <PresentationFormat>Widescreen</PresentationFormat>
  <Paragraphs>128</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 de Marvell</dc:creator>
  <cp:lastModifiedBy>Will de Marvell</cp:lastModifiedBy>
  <cp:revision>2</cp:revision>
  <dcterms:created xsi:type="dcterms:W3CDTF">2020-02-22T23:07:38Z</dcterms:created>
  <dcterms:modified xsi:type="dcterms:W3CDTF">2020-02-22T23:10:27Z</dcterms:modified>
</cp:coreProperties>
</file>