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2" r:id="rId3"/>
    <p:sldId id="539" r:id="rId4"/>
    <p:sldId id="556" r:id="rId5"/>
    <p:sldId id="557" r:id="rId6"/>
    <p:sldId id="297" r:id="rId7"/>
    <p:sldId id="270" r:id="rId8"/>
    <p:sldId id="532" r:id="rId9"/>
    <p:sldId id="301" r:id="rId10"/>
    <p:sldId id="533" r:id="rId11"/>
    <p:sldId id="303" r:id="rId12"/>
    <p:sldId id="307" r:id="rId13"/>
    <p:sldId id="536" r:id="rId14"/>
    <p:sldId id="534" r:id="rId15"/>
    <p:sldId id="298" r:id="rId16"/>
    <p:sldId id="267" r:id="rId17"/>
    <p:sldId id="256" r:id="rId18"/>
    <p:sldId id="558" r:id="rId19"/>
    <p:sldId id="559" r:id="rId20"/>
    <p:sldId id="560" r:id="rId21"/>
    <p:sldId id="537" r:id="rId22"/>
    <p:sldId id="538" r:id="rId23"/>
    <p:sldId id="269" r:id="rId24"/>
    <p:sldId id="300" r:id="rId25"/>
    <p:sldId id="268" r:id="rId26"/>
    <p:sldId id="265" r:id="rId27"/>
    <p:sldId id="266" r:id="rId28"/>
    <p:sldId id="257" r:id="rId29"/>
    <p:sldId id="258" r:id="rId30"/>
    <p:sldId id="259" r:id="rId31"/>
    <p:sldId id="540" r:id="rId32"/>
    <p:sldId id="304" r:id="rId33"/>
    <p:sldId id="541" r:id="rId34"/>
    <p:sldId id="542" r:id="rId35"/>
    <p:sldId id="543" r:id="rId36"/>
    <p:sldId id="544" r:id="rId37"/>
    <p:sldId id="306" r:id="rId38"/>
    <p:sldId id="310" r:id="rId39"/>
    <p:sldId id="308" r:id="rId40"/>
    <p:sldId id="309" r:id="rId41"/>
    <p:sldId id="545" r:id="rId42"/>
    <p:sldId id="546" r:id="rId43"/>
    <p:sldId id="547" r:id="rId44"/>
    <p:sldId id="548" r:id="rId45"/>
    <p:sldId id="549" r:id="rId46"/>
    <p:sldId id="550" r:id="rId47"/>
    <p:sldId id="551" r:id="rId48"/>
    <p:sldId id="311" r:id="rId49"/>
    <p:sldId id="552" r:id="rId50"/>
    <p:sldId id="553" r:id="rId51"/>
    <p:sldId id="554" r:id="rId52"/>
    <p:sldId id="260" r:id="rId53"/>
    <p:sldId id="312" r:id="rId54"/>
    <p:sldId id="299" r:id="rId55"/>
    <p:sldId id="305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8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6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202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80D99-9831-4214-8092-ECAC07F87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09DE3-F8ED-4967-8451-643BE161A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0D85C-BA07-4E13-8CD6-F520A8347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825D5-D201-41AD-A004-314E91E08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931B0-8C1C-4749-B217-892B3F6C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054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2CA72-67E6-4352-92A0-EBD9F25A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8E330-D969-4295-80DB-0ADB949BA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6511E-BF83-41DC-A9EA-5E45772A9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02082-5C22-41A0-AF62-0B06D674D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D4861-8D28-428C-8C31-E835405F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85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ED903E-2FB2-472A-9986-D4644AAFFC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E5F5D-84E9-44DB-BEE5-B006DC69F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44310-FB8F-411D-92BE-439E60E53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E3140-0416-4BB7-8483-48FAD3F6B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CBA8C-A7C7-471E-A78C-26B72518C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20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2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272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257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560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003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214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853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62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ED341-7FC0-41DB-AA5E-1F7DB00B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E39F4-B14B-45EC-92A6-7F270C8E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DDE0C-492A-4FBA-A4CE-DEF34EAB7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C7664-A3B9-4954-B7E1-63CCEBAAA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5EB25-E15A-44A5-8954-362E5235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471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943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958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91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34BF-B824-4ECB-ACD6-2AAE67CA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C2044-524A-48DC-B1BE-DF2465B79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1D4B6-A19E-4FBE-95AA-882F6844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9D4F0-81D6-4036-A0BD-864D231E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C23E7-FBF4-4BBB-8DC6-0F3075C7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56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C42C-7F9F-427E-9AAB-F0ADBCB3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7BEE5-8386-4795-AACF-09B572049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10A41-4E1C-4966-93C8-71AEB88F3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7A29A-03C2-4922-8D97-3130667C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274D0-0E50-48BB-9A98-F0099B4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4D4AF-3ED7-4D6B-9423-6F7A521A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0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56E7-4618-45F3-B663-C55F7E7F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D6028-859C-45E3-90DD-676063FC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8FD55-41CB-4FFE-849C-FD5A09ACE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BF7D74-8C2D-42CD-9DA7-DF8CD28AAF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1D8E40-608E-4511-B901-B6D348394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13A6B-9529-4AFB-A419-092EC82B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BD60A-231E-4032-94C1-5E401323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E4E339-6ACB-4F34-899D-FCD9C5E0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670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955-781C-4B23-9F8F-F21D3DFD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9E93D2-46FC-4737-80AB-FE22479A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6C772-27CA-4411-B2C8-92A67E3CC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A9134-2279-487A-9B49-9354D541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822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86A19-D6E6-4576-B694-EE4680BC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6EF68-CDA4-4C4C-87DD-C18ACD0B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A7B45-02F4-4B0D-B90F-4685CF4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74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FE6B-01A8-478D-B166-07EC52B4D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CF50E-B934-46D0-AA5C-6B9AECCEF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663AF-7058-49FD-9006-A3DFA4B83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E1071-8D85-4893-A483-BF503CE1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2578F-0546-4CCE-A9E5-ACE096B0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833C1-0C41-49B5-9D36-9F509BA5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92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C57C-25DC-474B-8239-5331E340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0E3D0-00D4-40F7-BEF9-2ED03602D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F77ED-1C77-4000-85D0-229BACB95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0F6EC-C60C-4F76-9362-E236C44C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208C3-C874-43DA-8480-0376A103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E4366-8D85-4E85-906D-8AE488F0A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74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872073-C0AD-4EF0-BEC2-B712A3ED9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51DAC-9589-426A-A3CB-2DA68364D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F61F2-C39B-477B-BD7B-7FB295A2E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6C304-6DF5-4B4A-947B-AD450E4B9F42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CE22F-551C-4611-AD55-105C637F9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CBB0-9E0C-47E9-8291-46E8FD477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91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96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tPq6HEgKU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tPq6HEgKUs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ov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5E4A10-23ED-4F9C-B42D-1F24086AE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024" y="254828"/>
            <a:ext cx="9217951" cy="625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58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034132" y="1225254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NAME OF A THING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6867658" y="4057218"/>
            <a:ext cx="4981732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 ACTIVITY WORD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664FB3-2D28-40E4-8206-0C5064541A55}"/>
              </a:ext>
            </a:extLst>
          </p:cNvPr>
          <p:cNvSpPr/>
          <p:nvPr/>
        </p:nvSpPr>
        <p:spPr>
          <a:xfrm>
            <a:off x="1686493" y="4637251"/>
            <a:ext cx="30636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NOUNS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F81943-0AA1-4C1C-BD10-4D829D8CB001}"/>
              </a:ext>
            </a:extLst>
          </p:cNvPr>
          <p:cNvSpPr/>
          <p:nvPr/>
        </p:nvSpPr>
        <p:spPr>
          <a:xfrm>
            <a:off x="7441849" y="4637252"/>
            <a:ext cx="26548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VERBS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8D8EE5-D4F2-46D0-95DD-F7B9094966DA}"/>
              </a:ext>
            </a:extLst>
          </p:cNvPr>
          <p:cNvSpPr/>
          <p:nvPr/>
        </p:nvSpPr>
        <p:spPr>
          <a:xfrm>
            <a:off x="857009" y="1346244"/>
            <a:ext cx="46794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B7EB3-4826-40D8-B520-2B77D4D75BD3}"/>
              </a:ext>
            </a:extLst>
          </p:cNvPr>
          <p:cNvSpPr/>
          <p:nvPr/>
        </p:nvSpPr>
        <p:spPr>
          <a:xfrm>
            <a:off x="6877945" y="1346244"/>
            <a:ext cx="37827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289FB9BF-682C-49DA-922F-AEC80AB3C82A}"/>
              </a:ext>
            </a:extLst>
          </p:cNvPr>
          <p:cNvSpPr/>
          <p:nvPr/>
        </p:nvSpPr>
        <p:spPr>
          <a:xfrm>
            <a:off x="2166314" y="2754808"/>
            <a:ext cx="2060812" cy="167420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</a:t>
            </a:r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E6BB2522-0C7F-4B18-8192-6BA9036995E9}"/>
              </a:ext>
            </a:extLst>
          </p:cNvPr>
          <p:cNvSpPr/>
          <p:nvPr/>
        </p:nvSpPr>
        <p:spPr>
          <a:xfrm>
            <a:off x="7738890" y="2754808"/>
            <a:ext cx="2060812" cy="167420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</a:t>
            </a:r>
          </a:p>
        </p:txBody>
      </p:sp>
    </p:spTree>
    <p:extLst>
      <p:ext uri="{BB962C8B-B14F-4D97-AF65-F5344CB8AC3E}">
        <p14:creationId xmlns:p14="http://schemas.microsoft.com/office/powerpoint/2010/main" val="47563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6E2C76-42CD-4BD3-98B8-80DD760E0FBC}"/>
              </a:ext>
            </a:extLst>
          </p:cNvPr>
          <p:cNvSpPr/>
          <p:nvPr/>
        </p:nvSpPr>
        <p:spPr>
          <a:xfrm>
            <a:off x="750395" y="2865348"/>
            <a:ext cx="4708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eft Arrow Callout 19">
            <a:extLst>
              <a:ext uri="{FF2B5EF4-FFF2-40B4-BE49-F238E27FC236}">
                <a16:creationId xmlns:a16="http://schemas.microsoft.com/office/drawing/2014/main" id="{F2255EF5-CE3B-46FA-BFC6-6DCF652BB398}"/>
              </a:ext>
            </a:extLst>
          </p:cNvPr>
          <p:cNvSpPr/>
          <p:nvPr/>
        </p:nvSpPr>
        <p:spPr>
          <a:xfrm>
            <a:off x="5458736" y="2194951"/>
            <a:ext cx="5521607" cy="2541123"/>
          </a:xfrm>
          <a:prstGeom prst="leftArrowCallout">
            <a:avLst/>
          </a:prstGeom>
          <a:solidFill>
            <a:srgbClr val="5B9BD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NOUNS</a:t>
            </a:r>
          </a:p>
        </p:txBody>
      </p:sp>
    </p:spTree>
    <p:extLst>
      <p:ext uri="{BB962C8B-B14F-4D97-AF65-F5344CB8AC3E}">
        <p14:creationId xmlns:p14="http://schemas.microsoft.com/office/powerpoint/2010/main" val="100036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6E2C76-42CD-4BD3-98B8-80DD760E0FBC}"/>
              </a:ext>
            </a:extLst>
          </p:cNvPr>
          <p:cNvSpPr/>
          <p:nvPr/>
        </p:nvSpPr>
        <p:spPr>
          <a:xfrm>
            <a:off x="1111785" y="2865349"/>
            <a:ext cx="37962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eft Arrow Callout 19">
            <a:extLst>
              <a:ext uri="{FF2B5EF4-FFF2-40B4-BE49-F238E27FC236}">
                <a16:creationId xmlns:a16="http://schemas.microsoft.com/office/drawing/2014/main" id="{F2255EF5-CE3B-46FA-BFC6-6DCF652BB398}"/>
              </a:ext>
            </a:extLst>
          </p:cNvPr>
          <p:cNvSpPr/>
          <p:nvPr/>
        </p:nvSpPr>
        <p:spPr>
          <a:xfrm>
            <a:off x="5136617" y="2194951"/>
            <a:ext cx="5521607" cy="2541123"/>
          </a:xfrm>
          <a:prstGeom prst="leftArrowCallout">
            <a:avLst/>
          </a:prstGeom>
          <a:solidFill>
            <a:srgbClr val="5B9BD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VERBS</a:t>
            </a:r>
          </a:p>
        </p:txBody>
      </p:sp>
    </p:spTree>
    <p:extLst>
      <p:ext uri="{BB962C8B-B14F-4D97-AF65-F5344CB8AC3E}">
        <p14:creationId xmlns:p14="http://schemas.microsoft.com/office/powerpoint/2010/main" val="302750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0F533-64C3-4A64-B701-54FAB2884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9975" y="862623"/>
            <a:ext cx="4277886" cy="285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2AF48-595A-4289-993C-76569395FC41}"/>
              </a:ext>
            </a:extLst>
          </p:cNvPr>
          <p:cNvSpPr txBox="1"/>
          <p:nvPr/>
        </p:nvSpPr>
        <p:spPr>
          <a:xfrm>
            <a:off x="379436" y="1826498"/>
            <a:ext cx="732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THIS IS A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584200">
                    <a:schemeClr val="accent4">
                      <a:satMod val="175000"/>
                    </a:schemeClr>
                  </a:glow>
                </a:effectLst>
              </a:rPr>
              <a:t>SLOW</a:t>
            </a:r>
            <a:r>
              <a:rPr lang="en-GB" sz="5400" b="1" dirty="0"/>
              <a:t> ANIMAL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AFE62F14-1B8A-4C30-AD64-8B65FF55C8BA}"/>
              </a:ext>
            </a:extLst>
          </p:cNvPr>
          <p:cNvSpPr/>
          <p:nvPr/>
        </p:nvSpPr>
        <p:spPr>
          <a:xfrm rot="1538541">
            <a:off x="413023" y="3273912"/>
            <a:ext cx="3809465" cy="3375954"/>
          </a:xfrm>
          <a:prstGeom prst="wedgeEllipseCallout">
            <a:avLst>
              <a:gd name="adj1" fmla="val 3010"/>
              <a:gd name="adj2" fmla="val -76864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THE </a:t>
            </a:r>
          </a:p>
          <a:p>
            <a:pPr algn="ctr"/>
            <a:r>
              <a:rPr lang="en-GB" sz="4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ADJECTIVE</a:t>
            </a:r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DESCRIBES</a:t>
            </a:r>
            <a:endParaRPr lang="en-GB" sz="4400" b="1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4AF07-D030-458D-B8B1-1A9EB0E6DE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20" b="12105"/>
          <a:stretch/>
        </p:blipFill>
        <p:spPr>
          <a:xfrm rot="2755489">
            <a:off x="4495973" y="2253230"/>
            <a:ext cx="1336004" cy="1301069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F7204122-3CB0-4FB5-8672-111056965497}"/>
              </a:ext>
            </a:extLst>
          </p:cNvPr>
          <p:cNvSpPr/>
          <p:nvPr/>
        </p:nvSpPr>
        <p:spPr>
          <a:xfrm>
            <a:off x="2064366" y="373131"/>
            <a:ext cx="3825766" cy="923330"/>
          </a:xfrm>
          <a:prstGeom prst="star32">
            <a:avLst/>
          </a:prstGeom>
          <a:effectLst>
            <a:glow rad="2794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ADJECTIVE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48EE030-77A0-4E56-BE4B-02927ED4A14E}"/>
              </a:ext>
            </a:extLst>
          </p:cNvPr>
          <p:cNvSpPr/>
          <p:nvPr/>
        </p:nvSpPr>
        <p:spPr>
          <a:xfrm>
            <a:off x="3596863" y="1172087"/>
            <a:ext cx="760771" cy="7787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47E5D93-7DDB-47D5-9664-80E2EA6C1E41}"/>
              </a:ext>
            </a:extLst>
          </p:cNvPr>
          <p:cNvSpPr/>
          <p:nvPr/>
        </p:nvSpPr>
        <p:spPr>
          <a:xfrm>
            <a:off x="3596863" y="1172086"/>
            <a:ext cx="760771" cy="778785"/>
          </a:xfrm>
          <a:prstGeom prst="downArrow">
            <a:avLst/>
          </a:prstGeom>
          <a:ln>
            <a:noFill/>
          </a:ln>
          <a:effectLst>
            <a:glow rad="3810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59BFCDE5-1AD0-473C-BDDF-53E07F9D77E1}"/>
              </a:ext>
            </a:extLst>
          </p:cNvPr>
          <p:cNvSpPr/>
          <p:nvPr/>
        </p:nvSpPr>
        <p:spPr>
          <a:xfrm>
            <a:off x="379436" y="5972537"/>
            <a:ext cx="789607" cy="72243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C5FFC7C-5A4F-4B61-81AC-0A50D4F51BA8}"/>
              </a:ext>
            </a:extLst>
          </p:cNvPr>
          <p:cNvSpPr/>
          <p:nvPr/>
        </p:nvSpPr>
        <p:spPr>
          <a:xfrm rot="20062966">
            <a:off x="5703462" y="3391850"/>
            <a:ext cx="3493402" cy="2851079"/>
          </a:xfrm>
          <a:prstGeom prst="wedgeEllipseCallout">
            <a:avLst>
              <a:gd name="adj1" fmla="val -2994"/>
              <a:gd name="adj2" fmla="val -76046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GB" sz="5400" b="1" dirty="0">
                <a:solidFill>
                  <a:sysClr val="windowText" lastClr="000000"/>
                </a:solidFill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125187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2" grpId="0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4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fs">
            <a:hlinkClick r:id="" action="ppaction://media"/>
            <a:extLst>
              <a:ext uri="{FF2B5EF4-FFF2-40B4-BE49-F238E27FC236}">
                <a16:creationId xmlns:a16="http://schemas.microsoft.com/office/drawing/2014/main" id="{534B3E4A-E362-471A-8079-EBFA5505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6689" y="1243172"/>
            <a:ext cx="7931485" cy="4908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3DC0C-BC1B-4515-AD87-657B4171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689" y="4375423"/>
            <a:ext cx="7623260" cy="23349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7F6773-9514-4976-A526-E34B9CE70A29}"/>
              </a:ext>
            </a:extLst>
          </p:cNvPr>
          <p:cNvSpPr txBox="1"/>
          <p:nvPr/>
        </p:nvSpPr>
        <p:spPr>
          <a:xfrm>
            <a:off x="3020601" y="421240"/>
            <a:ext cx="8741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THE BUTTERFLIES ARE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FLYING</a:t>
            </a:r>
            <a:r>
              <a:rPr lang="en-GB" sz="5400" b="1" dirty="0"/>
              <a:t>     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SLOW </a:t>
            </a:r>
            <a:r>
              <a:rPr lang="en-GB" sz="7200" b="1" dirty="0">
                <a:ln>
                  <a:solidFill>
                    <a:sysClr val="windowText" lastClr="000000"/>
                  </a:solidFill>
                </a:ln>
                <a:effectLst>
                  <a:glow rad="508000">
                    <a:schemeClr val="accent4">
                      <a:satMod val="175000"/>
                    </a:schemeClr>
                  </a:glow>
                </a:effectLst>
              </a:rPr>
              <a:t>LY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25519953-9E5E-4B2B-9B9C-03EDF2318D0C}"/>
              </a:ext>
            </a:extLst>
          </p:cNvPr>
          <p:cNvSpPr/>
          <p:nvPr/>
        </p:nvSpPr>
        <p:spPr>
          <a:xfrm>
            <a:off x="8218025" y="2995070"/>
            <a:ext cx="3426107" cy="3441689"/>
          </a:xfrm>
          <a:prstGeom prst="wedgeEllipseCallout">
            <a:avLst>
              <a:gd name="adj1" fmla="val -60903"/>
              <a:gd name="adj2" fmla="val -71434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 w="28575">
                  <a:noFill/>
                </a:ln>
                <a:solidFill>
                  <a:sysClr val="windowText" lastClr="000000"/>
                </a:solidFill>
              </a:rPr>
              <a:t>THE</a:t>
            </a:r>
          </a:p>
          <a:p>
            <a:pPr lvl="0" algn="ctr"/>
            <a:r>
              <a:rPr lang="en-GB" sz="4800" b="1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812800">
                    <a:schemeClr val="accent4">
                      <a:satMod val="175000"/>
                    </a:schemeClr>
                  </a:glow>
                </a:effectLst>
              </a:rPr>
              <a:t>ADVERB</a:t>
            </a:r>
            <a:r>
              <a:rPr lang="en-GB" sz="3600" b="1" dirty="0">
                <a:ln w="28575">
                  <a:noFill/>
                </a:ln>
                <a:solidFill>
                  <a:sysClr val="windowText" lastClr="000000"/>
                </a:solidFill>
              </a:rPr>
              <a:t>DESCRIBESTHE</a:t>
            </a:r>
          </a:p>
          <a:p>
            <a:pPr algn="ctr"/>
            <a:r>
              <a:rPr lang="en-GB" sz="4800" b="1" dirty="0">
                <a:ln w="2857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812800">
                    <a:schemeClr val="accent4">
                      <a:satMod val="175000"/>
                    </a:schemeClr>
                  </a:glow>
                </a:effectLst>
              </a:rPr>
              <a:t>VERB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9BD45D-C91A-4467-B8D1-1E3A6B44E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20" b="12105"/>
          <a:stretch/>
        </p:blipFill>
        <p:spPr>
          <a:xfrm rot="985103">
            <a:off x="9328034" y="1126030"/>
            <a:ext cx="1336004" cy="13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314FFD-A878-4077-80EB-215841E38A82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54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302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742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479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178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4A154-7408-45CA-9F37-5417A9B99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024" y="254828"/>
            <a:ext cx="9217951" cy="6255038"/>
          </a:xfrm>
          <a:prstGeom prst="rect">
            <a:avLst/>
          </a:prstGeom>
        </p:spPr>
      </p:pic>
      <p:pic>
        <p:nvPicPr>
          <p:cNvPr id="6" name="adjjjjav">
            <a:hlinkClick r:id="" action="ppaction://media"/>
            <a:extLst>
              <a:ext uri="{FF2B5EF4-FFF2-40B4-BE49-F238E27FC236}">
                <a16:creationId xmlns:a16="http://schemas.microsoft.com/office/drawing/2014/main" id="{879A03A1-1B5D-4205-8A66-812E3F1241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57.9791"/>
                </p14:media>
              </p:ext>
            </p:extLst>
          </p:nvPr>
        </p:nvPicPr>
        <p:blipFill rotWithShape="1">
          <a:blip r:embed="rId6">
            <a:lum bright="20000" contrast="40000"/>
          </a:blip>
          <a:srcRect l="33750" t="17708" r="20429" b="22708"/>
          <a:stretch>
            <a:fillRect/>
          </a:stretch>
        </p:blipFill>
        <p:spPr>
          <a:xfrm>
            <a:off x="6551244" y="1038878"/>
            <a:ext cx="5825231" cy="4260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437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88565BCF-1E98-4056-A433-83CCA67C4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188" y="746196"/>
            <a:ext cx="9253623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does OPSHACOM stand for?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OPSHACOM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stands for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200" b="1" dirty="0"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pinion  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hape  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  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olor  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rigin  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M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aterial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order of adjectives in a sentence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449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05E5E6-3C8D-4974-B3D1-FCB88F4E2933}"/>
              </a:ext>
            </a:extLst>
          </p:cNvPr>
          <p:cNvSpPr txBox="1"/>
          <p:nvPr/>
        </p:nvSpPr>
        <p:spPr>
          <a:xfrm>
            <a:off x="436485" y="2095130"/>
            <a:ext cx="11495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LOVELY      BIG      YOUNG      RED      BRITISH      STEEL</a:t>
            </a:r>
          </a:p>
          <a:p>
            <a:r>
              <a:rPr lang="en-GB" sz="4000" b="1" dirty="0"/>
              <a:t>EXCELLENT  SQUARE OLD BROWN EUROPEAN  WOOL</a:t>
            </a:r>
          </a:p>
          <a:p>
            <a:r>
              <a:rPr lang="en-GB" sz="4000" b="1" dirty="0"/>
              <a:t>SILLY ROUND ANCIENT YELLOW CANADIAN LIQUID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43276-C7F5-4305-B2B2-02A977DFF578}"/>
              </a:ext>
            </a:extLst>
          </p:cNvPr>
          <p:cNvSpPr/>
          <p:nvPr/>
        </p:nvSpPr>
        <p:spPr>
          <a:xfrm>
            <a:off x="1430784" y="1208142"/>
            <a:ext cx="9330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4472C4"/>
                </a:solidFill>
                <a:latin typeface="Arial" panose="020B0604020202020204" pitchFamily="34" charset="0"/>
              </a:rPr>
              <a:t>O</a:t>
            </a: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pinion   </a:t>
            </a:r>
            <a:r>
              <a:rPr lang="en-US" altLang="en-US" sz="3200" b="1" dirty="0">
                <a:solidFill>
                  <a:srgbClr val="4472C4"/>
                </a:solidFill>
                <a:latin typeface="Arial" panose="020B0604020202020204" pitchFamily="34" charset="0"/>
              </a:rPr>
              <a:t>S</a:t>
            </a: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hape   </a:t>
            </a:r>
            <a:r>
              <a:rPr lang="en-US" altLang="en-US" sz="3200" b="1" dirty="0">
                <a:solidFill>
                  <a:srgbClr val="4472C4"/>
                </a:solidFill>
                <a:latin typeface="Arial" panose="020B0604020202020204" pitchFamily="34" charset="0"/>
              </a:rPr>
              <a:t>A</a:t>
            </a: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ge   </a:t>
            </a:r>
            <a:r>
              <a:rPr lang="en-US" altLang="en-US" sz="3200" b="1" dirty="0">
                <a:solidFill>
                  <a:srgbClr val="4472C4"/>
                </a:solidFill>
                <a:latin typeface="Arial" panose="020B0604020202020204" pitchFamily="34" charset="0"/>
              </a:rPr>
              <a:t>C</a:t>
            </a: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olor   </a:t>
            </a:r>
            <a:r>
              <a:rPr lang="en-US" altLang="en-US" sz="3200" b="1" dirty="0">
                <a:solidFill>
                  <a:srgbClr val="4472C4"/>
                </a:solidFill>
                <a:latin typeface="Arial" panose="020B0604020202020204" pitchFamily="34" charset="0"/>
              </a:rPr>
              <a:t>O</a:t>
            </a: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rigin   </a:t>
            </a:r>
            <a:r>
              <a:rPr lang="en-US" altLang="en-US" sz="3200" b="1" dirty="0">
                <a:solidFill>
                  <a:srgbClr val="4472C4"/>
                </a:solidFill>
                <a:latin typeface="Arial" panose="020B0604020202020204" pitchFamily="34" charset="0"/>
              </a:rPr>
              <a:t>M</a:t>
            </a: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aterial</a:t>
            </a:r>
          </a:p>
        </p:txBody>
      </p:sp>
    </p:spTree>
    <p:extLst>
      <p:ext uri="{BB962C8B-B14F-4D97-AF65-F5344CB8AC3E}">
        <p14:creationId xmlns:p14="http://schemas.microsoft.com/office/powerpoint/2010/main" val="281439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0F533-64C3-4A64-B701-54FAB2884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975" y="862623"/>
            <a:ext cx="4277886" cy="285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2AF48-595A-4289-993C-76569395FC41}"/>
              </a:ext>
            </a:extLst>
          </p:cNvPr>
          <p:cNvSpPr txBox="1"/>
          <p:nvPr/>
        </p:nvSpPr>
        <p:spPr>
          <a:xfrm>
            <a:off x="379436" y="1826498"/>
            <a:ext cx="732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THIS IS A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584200">
                    <a:schemeClr val="accent4">
                      <a:satMod val="175000"/>
                    </a:schemeClr>
                  </a:glow>
                </a:effectLst>
              </a:rPr>
              <a:t>SLOW</a:t>
            </a:r>
            <a:r>
              <a:rPr lang="en-GB" sz="5400" b="1" dirty="0"/>
              <a:t> ANIMAL</a:t>
            </a:r>
          </a:p>
        </p:txBody>
      </p:sp>
      <p:sp>
        <p:nvSpPr>
          <p:cNvPr id="9" name="Callout: Up Arrow 8">
            <a:extLst>
              <a:ext uri="{FF2B5EF4-FFF2-40B4-BE49-F238E27FC236}">
                <a16:creationId xmlns:a16="http://schemas.microsoft.com/office/drawing/2014/main" id="{AFE62F14-1B8A-4C30-AD64-8B65FF55C8BA}"/>
              </a:ext>
            </a:extLst>
          </p:cNvPr>
          <p:cNvSpPr/>
          <p:nvPr/>
        </p:nvSpPr>
        <p:spPr>
          <a:xfrm rot="1538541">
            <a:off x="1459511" y="2873129"/>
            <a:ext cx="3507707" cy="3355903"/>
          </a:xfrm>
          <a:prstGeom prst="upArrowCallou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THE </a:t>
            </a:r>
          </a:p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ADJECTIVE DESCRIBES</a:t>
            </a:r>
            <a:endParaRPr lang="en-GB" sz="4800" b="1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4AF07-D030-458D-B8B1-1A9EB0E6D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0" b="12105"/>
          <a:stretch/>
        </p:blipFill>
        <p:spPr>
          <a:xfrm rot="2755489">
            <a:off x="4495973" y="2253230"/>
            <a:ext cx="1336004" cy="1301069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F7204122-3CB0-4FB5-8672-111056965497}"/>
              </a:ext>
            </a:extLst>
          </p:cNvPr>
          <p:cNvSpPr/>
          <p:nvPr/>
        </p:nvSpPr>
        <p:spPr>
          <a:xfrm>
            <a:off x="2064366" y="373131"/>
            <a:ext cx="3825766" cy="923330"/>
          </a:xfrm>
          <a:prstGeom prst="star32">
            <a:avLst/>
          </a:prstGeom>
          <a:effectLst>
            <a:glow rad="2794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ADJECTIVE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48EE030-77A0-4E56-BE4B-02927ED4A14E}"/>
              </a:ext>
            </a:extLst>
          </p:cNvPr>
          <p:cNvSpPr/>
          <p:nvPr/>
        </p:nvSpPr>
        <p:spPr>
          <a:xfrm>
            <a:off x="3596863" y="1172087"/>
            <a:ext cx="760771" cy="7787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47E5D93-7DDB-47D5-9664-80E2EA6C1E41}"/>
              </a:ext>
            </a:extLst>
          </p:cNvPr>
          <p:cNvSpPr/>
          <p:nvPr/>
        </p:nvSpPr>
        <p:spPr>
          <a:xfrm>
            <a:off x="3596863" y="1172086"/>
            <a:ext cx="760771" cy="7787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59BFCDE5-1AD0-473C-BDDF-53E07F9D77E1}"/>
              </a:ext>
            </a:extLst>
          </p:cNvPr>
          <p:cNvSpPr/>
          <p:nvPr/>
        </p:nvSpPr>
        <p:spPr>
          <a:xfrm>
            <a:off x="379436" y="5972537"/>
            <a:ext cx="789607" cy="72243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Callout: Up Arrow 9">
            <a:extLst>
              <a:ext uri="{FF2B5EF4-FFF2-40B4-BE49-F238E27FC236}">
                <a16:creationId xmlns:a16="http://schemas.microsoft.com/office/drawing/2014/main" id="{7C5FFC7C-5A4F-4B61-81AC-0A50D4F51BA8}"/>
              </a:ext>
            </a:extLst>
          </p:cNvPr>
          <p:cNvSpPr/>
          <p:nvPr/>
        </p:nvSpPr>
        <p:spPr>
          <a:xfrm rot="20062966">
            <a:off x="5466200" y="2770100"/>
            <a:ext cx="3493402" cy="2851079"/>
          </a:xfrm>
          <a:prstGeom prst="upArrowCallou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GB" sz="5400" b="1" dirty="0">
                <a:solidFill>
                  <a:sysClr val="windowText" lastClr="000000"/>
                </a:solidFill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15288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2" grpId="0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38400" y="242103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AN </a:t>
            </a:r>
            <a:r>
              <a:rPr lang="en-GB" sz="8800" b="1" dirty="0"/>
              <a:t>NOUN?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1B64E4-B6F5-4944-FFEF-026A2BA2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244" y="5254613"/>
            <a:ext cx="173751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48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fs">
            <a:hlinkClick r:id="" action="ppaction://media"/>
            <a:extLst>
              <a:ext uri="{FF2B5EF4-FFF2-40B4-BE49-F238E27FC236}">
                <a16:creationId xmlns:a16="http://schemas.microsoft.com/office/drawing/2014/main" id="{534B3E4A-E362-471A-8079-EBFA5505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6689" y="1243172"/>
            <a:ext cx="7931485" cy="4908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3DC0C-BC1B-4515-AD87-657B4171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689" y="4375423"/>
            <a:ext cx="7623260" cy="233497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2627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white cat in slow mo action">
            <a:hlinkClick r:id="" action="ppaction://media"/>
            <a:extLst>
              <a:ext uri="{FF2B5EF4-FFF2-40B4-BE49-F238E27FC236}">
                <a16:creationId xmlns:a16="http://schemas.microsoft.com/office/drawing/2014/main" id="{1BC4AD69-39BD-43EE-8E27-60677079CF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65810" y="824518"/>
            <a:ext cx="9260379" cy="520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02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tterfly2use">
            <a:hlinkClick r:id="" action="ppaction://media"/>
            <a:extLst>
              <a:ext uri="{FF2B5EF4-FFF2-40B4-BE49-F238E27FC236}">
                <a16:creationId xmlns:a16="http://schemas.microsoft.com/office/drawing/2014/main" id="{697DE791-C528-4603-9825-6835F29F19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2953791" y="927492"/>
            <a:ext cx="3048217" cy="2745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utterfly2use">
            <a:hlinkClick r:id="" action="ppaction://media"/>
            <a:extLst>
              <a:ext uri="{FF2B5EF4-FFF2-40B4-BE49-F238E27FC236}">
                <a16:creationId xmlns:a16="http://schemas.microsoft.com/office/drawing/2014/main" id="{D0FB1B50-0944-4346-91AE-2360CA16F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792481" y="927492"/>
            <a:ext cx="2818015" cy="2538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utterfly2use">
            <a:hlinkClick r:id="" action="ppaction://media"/>
            <a:extLst>
              <a:ext uri="{FF2B5EF4-FFF2-40B4-BE49-F238E27FC236}">
                <a16:creationId xmlns:a16="http://schemas.microsoft.com/office/drawing/2014/main" id="{2443B89A-A2CB-45C4-AEF0-D60A8868E0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5259187" y="399010"/>
            <a:ext cx="3262585" cy="2938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611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E8C23D-61E6-4DB8-B6BF-FE30C270FBD8}"/>
              </a:ext>
            </a:extLst>
          </p:cNvPr>
          <p:cNvSpPr/>
          <p:nvPr/>
        </p:nvSpPr>
        <p:spPr>
          <a:xfrm>
            <a:off x="3048000" y="21363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 Quantity or number.</a:t>
            </a:r>
          </a:p>
          <a:p>
            <a:r>
              <a:rPr lang="en-GB" dirty="0"/>
              <a:t>    Quality or opinion.</a:t>
            </a:r>
          </a:p>
          <a:p>
            <a:r>
              <a:rPr lang="en-GB" dirty="0"/>
              <a:t>    Size.</a:t>
            </a:r>
          </a:p>
          <a:p>
            <a:r>
              <a:rPr lang="en-GB" dirty="0"/>
              <a:t>    Age.</a:t>
            </a:r>
          </a:p>
          <a:p>
            <a:r>
              <a:rPr lang="en-GB" dirty="0"/>
              <a:t>    Shape.</a:t>
            </a:r>
          </a:p>
          <a:p>
            <a:r>
              <a:rPr lang="en-GB" dirty="0"/>
              <a:t>    </a:t>
            </a:r>
            <a:r>
              <a:rPr lang="en-GB" dirty="0" err="1"/>
              <a:t>Color</a:t>
            </a:r>
            <a:r>
              <a:rPr lang="en-GB" dirty="0"/>
              <a:t>.</a:t>
            </a:r>
          </a:p>
          <a:p>
            <a:r>
              <a:rPr lang="en-GB" dirty="0"/>
              <a:t>    Proper adjective (often nationality, other place of origin, or material)</a:t>
            </a:r>
          </a:p>
          <a:p>
            <a:r>
              <a:rPr lang="en-GB" dirty="0"/>
              <a:t>    Purpose or qualifier.</a:t>
            </a:r>
          </a:p>
        </p:txBody>
      </p:sp>
    </p:spTree>
    <p:extLst>
      <p:ext uri="{BB962C8B-B14F-4D97-AF65-F5344CB8AC3E}">
        <p14:creationId xmlns:p14="http://schemas.microsoft.com/office/powerpoint/2010/main" val="1420236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8531A1-B69D-4CF1-B7B0-64F88A215D2D}"/>
              </a:ext>
            </a:extLst>
          </p:cNvPr>
          <p:cNvSpPr/>
          <p:nvPr/>
        </p:nvSpPr>
        <p:spPr>
          <a:xfrm>
            <a:off x="3048000" y="197346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that horrible big fierce dog</a:t>
            </a:r>
          </a:p>
          <a:p>
            <a:endParaRPr lang="en-GB" dirty="0"/>
          </a:p>
          <a:p>
            <a:r>
              <a:rPr lang="en-GB" dirty="0"/>
              <a:t>It is very unusual to have more than three adjectives.</a:t>
            </a:r>
          </a:p>
          <a:p>
            <a:endParaRPr lang="en-GB" dirty="0"/>
          </a:p>
          <a:p>
            <a:r>
              <a:rPr lang="en-GB" dirty="0"/>
              <a:t>Adjectives usually come in this order:</a:t>
            </a:r>
          </a:p>
          <a:p>
            <a:r>
              <a:rPr lang="en-GB" dirty="0"/>
              <a:t>1 	2 	3 	4 	5 	6 	7 	8</a:t>
            </a:r>
          </a:p>
          <a:p>
            <a:r>
              <a:rPr lang="en-GB" dirty="0"/>
              <a:t>General</a:t>
            </a:r>
          </a:p>
          <a:p>
            <a:r>
              <a:rPr lang="en-GB" dirty="0"/>
              <a:t>opinion 	Specific</a:t>
            </a:r>
          </a:p>
          <a:p>
            <a:r>
              <a:rPr lang="en-GB" dirty="0"/>
              <a:t>opinion 	Size 	 Shape 	Age 	 Colour 	Nationality 	Material</a:t>
            </a:r>
          </a:p>
          <a:p>
            <a:endParaRPr lang="en-GB" dirty="0"/>
          </a:p>
          <a:p>
            <a:r>
              <a:rPr lang="en-GB" dirty="0"/>
              <a:t>We use some adjectives only after a link verb:</a:t>
            </a:r>
          </a:p>
          <a:p>
            <a:r>
              <a:rPr lang="en-GB" dirty="0"/>
              <a:t>afraid 	alive 	alone 	asleep</a:t>
            </a:r>
          </a:p>
          <a:p>
            <a:r>
              <a:rPr lang="en-GB" dirty="0"/>
              <a:t>content 	glad 	 ill 	ready</a:t>
            </a:r>
          </a:p>
          <a:p>
            <a:r>
              <a:rPr lang="en-GB" dirty="0"/>
              <a:t>sorry 	sure 	unable 	well</a:t>
            </a:r>
          </a:p>
          <a:p>
            <a:endParaRPr lang="en-GB" dirty="0"/>
          </a:p>
          <a:p>
            <a:r>
              <a:rPr lang="en-GB" dirty="0"/>
              <a:t>Some of the commonest -</a:t>
            </a:r>
            <a:r>
              <a:rPr lang="en-GB" dirty="0" err="1"/>
              <a:t>ed</a:t>
            </a:r>
            <a:r>
              <a:rPr lang="en-GB" dirty="0"/>
              <a:t> adjectives are normally used only after a link verb:</a:t>
            </a:r>
          </a:p>
          <a:p>
            <a:endParaRPr lang="en-GB" dirty="0"/>
          </a:p>
          <a:p>
            <a:r>
              <a:rPr lang="en-GB" dirty="0"/>
              <a:t>annoyed;  finished;  bored; pleased; thrilled</a:t>
            </a:r>
          </a:p>
          <a:p>
            <a:endParaRPr lang="en-GB" dirty="0"/>
          </a:p>
          <a:p>
            <a:r>
              <a:rPr lang="en-GB" dirty="0"/>
              <a:t>We say:</a:t>
            </a:r>
          </a:p>
        </p:txBody>
      </p:sp>
    </p:spTree>
    <p:extLst>
      <p:ext uri="{BB962C8B-B14F-4D97-AF65-F5344CB8AC3E}">
        <p14:creationId xmlns:p14="http://schemas.microsoft.com/office/powerpoint/2010/main" val="2365272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4EAB01-1B6F-4717-8D26-004072517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849718"/>
              </p:ext>
            </p:extLst>
          </p:nvPr>
        </p:nvGraphicFramePr>
        <p:xfrm>
          <a:off x="838200" y="3281362"/>
          <a:ext cx="10515600" cy="1713332"/>
        </p:xfrm>
        <a:graphic>
          <a:graphicData uri="http://schemas.openxmlformats.org/drawingml/2006/table">
            <a:tbl>
              <a:tblPr/>
              <a:tblGrid>
                <a:gridCol w="1314450">
                  <a:extLst>
                    <a:ext uri="{9D8B030D-6E8A-4147-A177-3AD203B41FA5}">
                      <a16:colId xmlns:a16="http://schemas.microsoft.com/office/drawing/2014/main" val="365787646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1884650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206321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012741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1577310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26441026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9428622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99429167"/>
                    </a:ext>
                  </a:extLst>
                </a:gridCol>
              </a:tblGrid>
              <a:tr h="579661"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2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3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4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5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6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7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8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586607"/>
                  </a:ext>
                </a:extLst>
              </a:tr>
              <a:tr h="1133671">
                <a:tc>
                  <a:txBody>
                    <a:bodyPr/>
                    <a:lstStyle/>
                    <a:p>
                      <a:r>
                        <a:rPr lang="en-GB" dirty="0"/>
                        <a:t>General</a:t>
                      </a:r>
                      <a:br>
                        <a:rPr lang="en-GB" dirty="0"/>
                      </a:br>
                      <a:r>
                        <a:rPr lang="en-GB" dirty="0"/>
                        <a:t>opinion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Specific</a:t>
                      </a:r>
                      <a:br>
                        <a:rPr lang="en-GB"/>
                      </a:br>
                      <a:r>
                        <a:rPr lang="en-GB"/>
                        <a:t>opinion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Size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 Shape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Age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 Colour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Nationality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Material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27694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5BB8EBE-F9E0-4AD1-9D7B-BD26C1B2A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241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Adjectives usually come in this order:</a:t>
            </a:r>
          </a:p>
        </p:txBody>
      </p:sp>
    </p:spTree>
    <p:extLst>
      <p:ext uri="{BB962C8B-B14F-4D97-AF65-F5344CB8AC3E}">
        <p14:creationId xmlns:p14="http://schemas.microsoft.com/office/powerpoint/2010/main" val="2116244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F0198C-2111-418A-97A8-D492F8C9D673}"/>
              </a:ext>
            </a:extLst>
          </p:cNvPr>
          <p:cNvSpPr txBox="1"/>
          <p:nvPr/>
        </p:nvSpPr>
        <p:spPr>
          <a:xfrm>
            <a:off x="867747" y="998375"/>
            <a:ext cx="1018902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LET’S FIND OUT ABOUT</a:t>
            </a:r>
          </a:p>
          <a:p>
            <a:pPr lvl="0"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NOUNS</a:t>
            </a:r>
            <a:r>
              <a:rPr lang="en-GB" sz="6000" b="1" dirty="0">
                <a:solidFill>
                  <a:prstClr val="black"/>
                </a:solidFill>
              </a:rPr>
              <a:t>  </a:t>
            </a:r>
            <a:r>
              <a:rPr lang="en-GB" sz="4000" b="1" dirty="0">
                <a:solidFill>
                  <a:prstClr val="black"/>
                </a:solidFill>
              </a:rPr>
              <a:t>AND</a:t>
            </a:r>
            <a:r>
              <a:rPr lang="en-GB" sz="6000" b="1" dirty="0">
                <a:solidFill>
                  <a:prstClr val="black"/>
                </a:solidFill>
              </a:rPr>
              <a:t> 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VERBS</a:t>
            </a:r>
          </a:p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ADJECTIVES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</a:rPr>
              <a:t>  </a:t>
            </a:r>
            <a:r>
              <a:rPr lang="en-GB" sz="4000" b="1" dirty="0">
                <a:solidFill>
                  <a:prstClr val="black"/>
                </a:solidFill>
              </a:rPr>
              <a:t>AND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</a:rPr>
              <a:t>  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ADVERBS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</a:rPr>
              <a:t>       </a:t>
            </a:r>
          </a:p>
          <a:p>
            <a:pPr algn="ctr"/>
            <a:endParaRPr lang="en-GB" sz="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DA314-B85D-4E94-9D56-FADAB2C90BE1}"/>
              </a:ext>
            </a:extLst>
          </p:cNvPr>
          <p:cNvSpPr txBox="1"/>
          <p:nvPr/>
        </p:nvSpPr>
        <p:spPr>
          <a:xfrm>
            <a:off x="2097833" y="4991878"/>
            <a:ext cx="7996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FOUR IMPORTANT PARTS OF SPEECH</a:t>
            </a:r>
          </a:p>
        </p:txBody>
      </p:sp>
    </p:spTree>
    <p:extLst>
      <p:ext uri="{BB962C8B-B14F-4D97-AF65-F5344CB8AC3E}">
        <p14:creationId xmlns:p14="http://schemas.microsoft.com/office/powerpoint/2010/main" val="11828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djjjjav">
            <a:hlinkClick r:id="" action="ppaction://media"/>
            <a:extLst>
              <a:ext uri="{FF2B5EF4-FFF2-40B4-BE49-F238E27FC236}">
                <a16:creationId xmlns:a16="http://schemas.microsoft.com/office/drawing/2014/main" id="{879A03A1-1B5D-4205-8A66-812E3F1241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77.9791"/>
                </p14:media>
              </p:ext>
            </p:extLst>
          </p:nvPr>
        </p:nvPicPr>
        <p:blipFill rotWithShape="1">
          <a:blip r:embed="rId4">
            <a:lum bright="20000" contrast="40000"/>
          </a:blip>
          <a:srcRect l="33750" t="17708" r="20429" b="22708"/>
          <a:stretch>
            <a:fillRect/>
          </a:stretch>
        </p:blipFill>
        <p:spPr>
          <a:xfrm>
            <a:off x="6500813" y="1020217"/>
            <a:ext cx="5586413" cy="4086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EB3625-11FC-4F88-ADC2-5FCFDD19D6C1}"/>
              </a:ext>
            </a:extLst>
          </p:cNvPr>
          <p:cNvSpPr txBox="1"/>
          <p:nvPr/>
        </p:nvSpPr>
        <p:spPr>
          <a:xfrm>
            <a:off x="1271588" y="1385888"/>
            <a:ext cx="54578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WE </a:t>
            </a:r>
            <a:r>
              <a:rPr kumimoji="0" lang="en-GB" sz="8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</a:t>
            </a: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98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AA8C4A-4B73-41D1-9F8F-5F34482F2B91}"/>
              </a:ext>
            </a:extLst>
          </p:cNvPr>
          <p:cNvSpPr/>
          <p:nvPr/>
        </p:nvSpPr>
        <p:spPr>
          <a:xfrm>
            <a:off x="1831074" y="5610285"/>
            <a:ext cx="4148920" cy="1015662"/>
          </a:xfrm>
          <a:prstGeom prst="wedgeEllipseCallout">
            <a:avLst>
              <a:gd name="adj1" fmla="val 549"/>
              <a:gd name="adj2" fmla="val -72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ADVERB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A7B76-9F45-458C-9B94-60652891D3B2}"/>
              </a:ext>
            </a:extLst>
          </p:cNvPr>
          <p:cNvSpPr txBox="1"/>
          <p:nvPr/>
        </p:nvSpPr>
        <p:spPr>
          <a:xfrm>
            <a:off x="2115403" y="4265110"/>
            <a:ext cx="8830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38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DESCRIBE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VERBS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8032EAE-62E1-4836-9884-B7DA802DEA05}"/>
              </a:ext>
            </a:extLst>
          </p:cNvPr>
          <p:cNvSpPr/>
          <p:nvPr/>
        </p:nvSpPr>
        <p:spPr>
          <a:xfrm>
            <a:off x="6984114" y="2359649"/>
            <a:ext cx="4148920" cy="1282058"/>
          </a:xfrm>
          <a:prstGeom prst="wedgeEllipseCallout">
            <a:avLst>
              <a:gd name="adj1" fmla="val 5812"/>
              <a:gd name="adj2" fmla="val -852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NOUN 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31546FD-3F75-4CFA-9D36-BA357CCF29EB}"/>
              </a:ext>
            </a:extLst>
          </p:cNvPr>
          <p:cNvSpPr/>
          <p:nvPr/>
        </p:nvSpPr>
        <p:spPr>
          <a:xfrm>
            <a:off x="1831074" y="2592890"/>
            <a:ext cx="4148920" cy="1129658"/>
          </a:xfrm>
          <a:prstGeom prst="wedgeEllipseCallout">
            <a:avLst>
              <a:gd name="adj1" fmla="val -11951"/>
              <a:gd name="adj2" fmla="val -852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ADJECTIVE 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043F6E6-0679-4A6E-B164-BF27A1C41165}"/>
              </a:ext>
            </a:extLst>
          </p:cNvPr>
          <p:cNvSpPr/>
          <p:nvPr/>
        </p:nvSpPr>
        <p:spPr>
          <a:xfrm>
            <a:off x="7115033" y="5547168"/>
            <a:ext cx="4148920" cy="1038221"/>
          </a:xfrm>
          <a:prstGeom prst="wedgeEllipseCallout">
            <a:avLst>
              <a:gd name="adj1" fmla="val 549"/>
              <a:gd name="adj2" fmla="val -72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VERB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103BB-0C59-42A1-9079-907DC62C6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5" t="12065" r="8798" b="55158"/>
          <a:stretch/>
        </p:blipFill>
        <p:spPr>
          <a:xfrm>
            <a:off x="1037229" y="739884"/>
            <a:ext cx="10382409" cy="1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9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38400" y="1905506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38791-3639-41E9-A6EC-12F35D930D6D}"/>
              </a:ext>
            </a:extLst>
          </p:cNvPr>
          <p:cNvSpPr txBox="1"/>
          <p:nvPr/>
        </p:nvSpPr>
        <p:spPr>
          <a:xfrm>
            <a:off x="2438400" y="1905506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</a:t>
            </a:r>
            <a:r>
              <a:rPr kumimoji="0" lang="en-GB" sz="9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726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034132" y="1225254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NAME OF A THING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6867658" y="4057218"/>
            <a:ext cx="4981732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 ACTIVITY WORD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5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539DF7-0FDE-4A37-8EF0-387A2FABBCC8}"/>
              </a:ext>
            </a:extLst>
          </p:cNvPr>
          <p:cNvSpPr txBox="1"/>
          <p:nvPr/>
        </p:nvSpPr>
        <p:spPr>
          <a:xfrm>
            <a:off x="3454182" y="4216795"/>
            <a:ext cx="52836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3564250" y="1908427"/>
            <a:ext cx="50634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F8BEB-8CD2-4C2B-A9DD-F574B93B630A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54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0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397962" y="1626765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NOUN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149720" y="3654169"/>
            <a:ext cx="4485248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VERB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4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CB829-E2A5-4AE6-A95E-16E02C9D5801}"/>
              </a:ext>
            </a:extLst>
          </p:cNvPr>
          <p:cNvSpPr txBox="1"/>
          <p:nvPr/>
        </p:nvSpPr>
        <p:spPr>
          <a:xfrm>
            <a:off x="955344" y="1937982"/>
            <a:ext cx="10877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439628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CB829-E2A5-4AE6-A95E-16E02C9D5801}"/>
              </a:ext>
            </a:extLst>
          </p:cNvPr>
          <p:cNvSpPr txBox="1"/>
          <p:nvPr/>
        </p:nvSpPr>
        <p:spPr>
          <a:xfrm>
            <a:off x="955344" y="1937982"/>
            <a:ext cx="10877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2277776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CB829-E2A5-4AE6-A95E-16E02C9D5801}"/>
              </a:ext>
            </a:extLst>
          </p:cNvPr>
          <p:cNvSpPr txBox="1"/>
          <p:nvPr/>
        </p:nvSpPr>
        <p:spPr>
          <a:xfrm>
            <a:off x="955344" y="1937982"/>
            <a:ext cx="10877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NOUN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1640307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CB829-E2A5-4AE6-A95E-16E02C9D5801}"/>
              </a:ext>
            </a:extLst>
          </p:cNvPr>
          <p:cNvSpPr txBox="1"/>
          <p:nvPr/>
        </p:nvSpPr>
        <p:spPr>
          <a:xfrm>
            <a:off x="955344" y="1937982"/>
            <a:ext cx="10877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VERB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4188817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539DF7-0FDE-4A37-8EF0-387A2FABBCC8}"/>
              </a:ext>
            </a:extLst>
          </p:cNvPr>
          <p:cNvSpPr txBox="1"/>
          <p:nvPr/>
        </p:nvSpPr>
        <p:spPr>
          <a:xfrm>
            <a:off x="2455762" y="4683998"/>
            <a:ext cx="731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55762" y="1969626"/>
            <a:ext cx="731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F8BEB-8CD2-4C2B-A9DD-F574B93B630A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54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2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1300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0F533-64C3-4A64-B701-54FAB2884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975" y="862623"/>
            <a:ext cx="4277886" cy="285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2AF48-595A-4289-993C-76569395FC41}"/>
              </a:ext>
            </a:extLst>
          </p:cNvPr>
          <p:cNvSpPr txBox="1"/>
          <p:nvPr/>
        </p:nvSpPr>
        <p:spPr>
          <a:xfrm>
            <a:off x="379436" y="1826498"/>
            <a:ext cx="732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584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SLOW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ANIMAL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AFE62F14-1B8A-4C30-AD64-8B65FF55C8BA}"/>
              </a:ext>
            </a:extLst>
          </p:cNvPr>
          <p:cNvSpPr/>
          <p:nvPr/>
        </p:nvSpPr>
        <p:spPr>
          <a:xfrm rot="1538541">
            <a:off x="413023" y="3273912"/>
            <a:ext cx="3809465" cy="3375954"/>
          </a:xfrm>
          <a:prstGeom prst="wedgeEllipseCallout">
            <a:avLst>
              <a:gd name="adj1" fmla="val 3010"/>
              <a:gd name="adj2" fmla="val -76864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4AF07-D030-458D-B8B1-1A9EB0E6D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0" b="12105"/>
          <a:stretch/>
        </p:blipFill>
        <p:spPr>
          <a:xfrm rot="2755489">
            <a:off x="4495973" y="2253230"/>
            <a:ext cx="1336004" cy="1301069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F7204122-3CB0-4FB5-8672-111056965497}"/>
              </a:ext>
            </a:extLst>
          </p:cNvPr>
          <p:cNvSpPr/>
          <p:nvPr/>
        </p:nvSpPr>
        <p:spPr>
          <a:xfrm>
            <a:off x="2064366" y="373131"/>
            <a:ext cx="3825766" cy="923330"/>
          </a:xfrm>
          <a:prstGeom prst="star32">
            <a:avLst/>
          </a:prstGeom>
          <a:effectLst>
            <a:glow rad="2794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48EE030-77A0-4E56-BE4B-02927ED4A14E}"/>
              </a:ext>
            </a:extLst>
          </p:cNvPr>
          <p:cNvSpPr/>
          <p:nvPr/>
        </p:nvSpPr>
        <p:spPr>
          <a:xfrm>
            <a:off x="3596863" y="1172087"/>
            <a:ext cx="760771" cy="7787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47E5D93-7DDB-47D5-9664-80E2EA6C1E41}"/>
              </a:ext>
            </a:extLst>
          </p:cNvPr>
          <p:cNvSpPr/>
          <p:nvPr/>
        </p:nvSpPr>
        <p:spPr>
          <a:xfrm>
            <a:off x="3596863" y="1172086"/>
            <a:ext cx="760771" cy="778785"/>
          </a:xfrm>
          <a:prstGeom prst="downArrow">
            <a:avLst/>
          </a:prstGeom>
          <a:ln>
            <a:noFill/>
          </a:ln>
          <a:effectLst>
            <a:glow rad="3810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59BFCDE5-1AD0-473C-BDDF-53E07F9D77E1}"/>
              </a:ext>
            </a:extLst>
          </p:cNvPr>
          <p:cNvSpPr/>
          <p:nvPr/>
        </p:nvSpPr>
        <p:spPr>
          <a:xfrm>
            <a:off x="379436" y="5972537"/>
            <a:ext cx="789607" cy="72243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C5FFC7C-5A4F-4B61-81AC-0A50D4F51BA8}"/>
              </a:ext>
            </a:extLst>
          </p:cNvPr>
          <p:cNvSpPr/>
          <p:nvPr/>
        </p:nvSpPr>
        <p:spPr>
          <a:xfrm rot="20062966">
            <a:off x="5703462" y="3391850"/>
            <a:ext cx="3493402" cy="2851079"/>
          </a:xfrm>
          <a:prstGeom prst="wedgeEllipseCallout">
            <a:avLst>
              <a:gd name="adj1" fmla="val -2994"/>
              <a:gd name="adj2" fmla="val -76046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80575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2" grpId="0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4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fs">
            <a:hlinkClick r:id="" action="ppaction://media"/>
            <a:extLst>
              <a:ext uri="{FF2B5EF4-FFF2-40B4-BE49-F238E27FC236}">
                <a16:creationId xmlns:a16="http://schemas.microsoft.com/office/drawing/2014/main" id="{534B3E4A-E362-471A-8079-EBFA5505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6689" y="1243172"/>
            <a:ext cx="7931485" cy="4908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3DC0C-BC1B-4515-AD87-657B4171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689" y="4375423"/>
            <a:ext cx="7623260" cy="23349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7F6773-9514-4976-A526-E34B9CE70A29}"/>
              </a:ext>
            </a:extLst>
          </p:cNvPr>
          <p:cNvSpPr txBox="1"/>
          <p:nvPr/>
        </p:nvSpPr>
        <p:spPr>
          <a:xfrm>
            <a:off x="3020601" y="421240"/>
            <a:ext cx="8741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BUTTERFLIES ARE 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FLYING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SLOW </a:t>
            </a: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5080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25519953-9E5E-4B2B-9B9C-03EDF2318D0C}"/>
              </a:ext>
            </a:extLst>
          </p:cNvPr>
          <p:cNvSpPr/>
          <p:nvPr/>
        </p:nvSpPr>
        <p:spPr>
          <a:xfrm>
            <a:off x="7674797" y="2995070"/>
            <a:ext cx="3969336" cy="3862930"/>
          </a:xfrm>
          <a:prstGeom prst="wedgeEllipseCallout">
            <a:avLst>
              <a:gd name="adj1" fmla="val -33399"/>
              <a:gd name="adj2" fmla="val -67137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812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VERB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9BD45D-C91A-4467-B8D1-1E3A6B44E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20" b="12105"/>
          <a:stretch/>
        </p:blipFill>
        <p:spPr>
          <a:xfrm rot="985103">
            <a:off x="9328034" y="1126030"/>
            <a:ext cx="1336004" cy="13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B4C62-08EF-4056-A567-28ED06A1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025" y="2050299"/>
            <a:ext cx="6059949" cy="4468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314FFD-A878-4077-80EB-215841E38A82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54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499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314FFD-A878-4077-80EB-215841E38A82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54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E3A2F-0B6E-44B1-9923-371B41CD95BA}"/>
              </a:ext>
            </a:extLst>
          </p:cNvPr>
          <p:cNvSpPr txBox="1"/>
          <p:nvPr/>
        </p:nvSpPr>
        <p:spPr>
          <a:xfrm>
            <a:off x="3145818" y="2245433"/>
            <a:ext cx="6055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A75D1-C5A5-4571-AE8A-7AF45AF4FBA6}"/>
              </a:ext>
            </a:extLst>
          </p:cNvPr>
          <p:cNvSpPr txBox="1"/>
          <p:nvPr/>
        </p:nvSpPr>
        <p:spPr>
          <a:xfrm>
            <a:off x="3145818" y="4621006"/>
            <a:ext cx="6055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8042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fs">
            <a:hlinkClick r:id="" action="ppaction://media"/>
            <a:extLst>
              <a:ext uri="{FF2B5EF4-FFF2-40B4-BE49-F238E27FC236}">
                <a16:creationId xmlns:a16="http://schemas.microsoft.com/office/drawing/2014/main" id="{534B3E4A-E362-471A-8079-EBFA5505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6689" y="1243172"/>
            <a:ext cx="7931485" cy="4908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3DC0C-BC1B-4515-AD87-657B4171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689" y="4375423"/>
            <a:ext cx="7623260" cy="233497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230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white cat in slow mo action">
            <a:hlinkClick r:id="" action="ppaction://media"/>
            <a:extLst>
              <a:ext uri="{FF2B5EF4-FFF2-40B4-BE49-F238E27FC236}">
                <a16:creationId xmlns:a16="http://schemas.microsoft.com/office/drawing/2014/main" id="{1BC4AD69-39BD-43EE-8E27-60677079CF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65810" y="824518"/>
            <a:ext cx="9260379" cy="520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576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tterfly2use">
            <a:hlinkClick r:id="" action="ppaction://media"/>
            <a:extLst>
              <a:ext uri="{FF2B5EF4-FFF2-40B4-BE49-F238E27FC236}">
                <a16:creationId xmlns:a16="http://schemas.microsoft.com/office/drawing/2014/main" id="{697DE791-C528-4603-9825-6835F29F19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2953791" y="927492"/>
            <a:ext cx="3048217" cy="2745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utterfly2use">
            <a:hlinkClick r:id="" action="ppaction://media"/>
            <a:extLst>
              <a:ext uri="{FF2B5EF4-FFF2-40B4-BE49-F238E27FC236}">
                <a16:creationId xmlns:a16="http://schemas.microsoft.com/office/drawing/2014/main" id="{D0FB1B50-0944-4346-91AE-2360CA16F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792481" y="927492"/>
            <a:ext cx="2818015" cy="2538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utterfly2use">
            <a:hlinkClick r:id="" action="ppaction://media"/>
            <a:extLst>
              <a:ext uri="{FF2B5EF4-FFF2-40B4-BE49-F238E27FC236}">
                <a16:creationId xmlns:a16="http://schemas.microsoft.com/office/drawing/2014/main" id="{2443B89A-A2CB-45C4-AEF0-D60A8868E0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5259187" y="399010"/>
            <a:ext cx="3262585" cy="2938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71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423570A4-744A-4404-97F0-399C3674AB11}"/>
              </a:ext>
            </a:extLst>
          </p:cNvPr>
          <p:cNvSpPr/>
          <p:nvPr/>
        </p:nvSpPr>
        <p:spPr>
          <a:xfrm>
            <a:off x="914400" y="3429000"/>
            <a:ext cx="4162567" cy="24463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utterfly2use">
            <a:hlinkClick r:id="" action="ppaction://media"/>
            <a:extLst>
              <a:ext uri="{FF2B5EF4-FFF2-40B4-BE49-F238E27FC236}">
                <a16:creationId xmlns:a16="http://schemas.microsoft.com/office/drawing/2014/main" id="{D0FB1B50-0944-4346-91AE-2360CA16F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1255594" y="3719478"/>
            <a:ext cx="2818015" cy="2538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57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xit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E8C23D-61E6-4DB8-B6BF-FE30C270FBD8}"/>
              </a:ext>
            </a:extLst>
          </p:cNvPr>
          <p:cNvSpPr/>
          <p:nvPr/>
        </p:nvSpPr>
        <p:spPr>
          <a:xfrm>
            <a:off x="3048000" y="21363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Quantity or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Quality or opinion.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Size.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Shape.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Proper adjective (often nationality, other place of origin, or material)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Purpose or qualifier.</a:t>
            </a:r>
          </a:p>
        </p:txBody>
      </p:sp>
    </p:spTree>
    <p:extLst>
      <p:ext uri="{BB962C8B-B14F-4D97-AF65-F5344CB8AC3E}">
        <p14:creationId xmlns:p14="http://schemas.microsoft.com/office/powerpoint/2010/main" val="41215004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8531A1-B69D-4CF1-B7B0-64F88A215D2D}"/>
              </a:ext>
            </a:extLst>
          </p:cNvPr>
          <p:cNvSpPr/>
          <p:nvPr/>
        </p:nvSpPr>
        <p:spPr>
          <a:xfrm>
            <a:off x="3048000" y="197346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horrible big fierce dog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very unusual to have more than three adjectives.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Adjectives usually come in this order: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	2 	3 	4 	5 	6 	7 	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opinion 	Specific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opinion 	Size 	 Shape 	Age 	 Colour 	Nationality 	Material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use some adjectives only after a link verb: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afraid 	alive 	alone 	asleep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	glad 	 ill 	ready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sorry 	sure 	unable 	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of the commonest -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adjectives are normally used only after a link verb: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annoyed;  finished;  bored; pleased; thrilled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say:</a:t>
            </a:r>
          </a:p>
        </p:txBody>
      </p:sp>
    </p:spTree>
    <p:extLst>
      <p:ext uri="{BB962C8B-B14F-4D97-AF65-F5344CB8AC3E}">
        <p14:creationId xmlns:p14="http://schemas.microsoft.com/office/powerpoint/2010/main" val="1420426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488392" y="29236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solidFill>
                  <a:sysClr val="windowText" lastClr="000000"/>
                </a:solidFill>
                <a:latin typeface="Calibri" panose="020F0502020204030204"/>
              </a:rPr>
              <a:t>ADVERB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397962" y="1626765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NOUN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149720" y="3654169"/>
            <a:ext cx="4485248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VERB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4EAB01-1B6F-4717-8D26-004072517F4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281362"/>
          <a:ext cx="10515600" cy="1713332"/>
        </p:xfrm>
        <a:graphic>
          <a:graphicData uri="http://schemas.openxmlformats.org/drawingml/2006/table">
            <a:tbl>
              <a:tblPr/>
              <a:tblGrid>
                <a:gridCol w="1314450">
                  <a:extLst>
                    <a:ext uri="{9D8B030D-6E8A-4147-A177-3AD203B41FA5}">
                      <a16:colId xmlns:a16="http://schemas.microsoft.com/office/drawing/2014/main" val="365787646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1884650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206321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012741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1577310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26441026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9428622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99429167"/>
                    </a:ext>
                  </a:extLst>
                </a:gridCol>
              </a:tblGrid>
              <a:tr h="579661"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2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3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4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5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6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7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8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586607"/>
                  </a:ext>
                </a:extLst>
              </a:tr>
              <a:tr h="1133671">
                <a:tc>
                  <a:txBody>
                    <a:bodyPr/>
                    <a:lstStyle/>
                    <a:p>
                      <a:r>
                        <a:rPr lang="en-GB" dirty="0"/>
                        <a:t>General</a:t>
                      </a:r>
                      <a:br>
                        <a:rPr lang="en-GB" dirty="0"/>
                      </a:br>
                      <a:r>
                        <a:rPr lang="en-GB" dirty="0"/>
                        <a:t>opinion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Specific</a:t>
                      </a:r>
                      <a:br>
                        <a:rPr lang="en-GB"/>
                      </a:br>
                      <a:r>
                        <a:rPr lang="en-GB"/>
                        <a:t>opinion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Size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 Shape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Age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 Colour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Nationality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Material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27694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5BB8EBE-F9E0-4AD1-9D7B-BD26C1B2A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241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Adjectives usually come in this order:</a:t>
            </a:r>
          </a:p>
        </p:txBody>
      </p:sp>
    </p:spTree>
    <p:extLst>
      <p:ext uri="{BB962C8B-B14F-4D97-AF65-F5344CB8AC3E}">
        <p14:creationId xmlns:p14="http://schemas.microsoft.com/office/powerpoint/2010/main" val="833145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AB81A6-633B-4009-A55B-0256B8634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1" t="27556" r="1474"/>
          <a:stretch/>
        </p:blipFill>
        <p:spPr>
          <a:xfrm>
            <a:off x="451944" y="662150"/>
            <a:ext cx="10912752" cy="43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657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C021C-F1C9-4578-8F26-26DA3A8D1C80}"/>
              </a:ext>
            </a:extLst>
          </p:cNvPr>
          <p:cNvSpPr txBox="1"/>
          <p:nvPr/>
        </p:nvSpPr>
        <p:spPr>
          <a:xfrm>
            <a:off x="2852382" y="1050878"/>
            <a:ext cx="507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</a:p>
        </p:txBody>
      </p:sp>
    </p:spTree>
    <p:extLst>
      <p:ext uri="{BB962C8B-B14F-4D97-AF65-F5344CB8AC3E}">
        <p14:creationId xmlns:p14="http://schemas.microsoft.com/office/powerpoint/2010/main" val="1209408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539DF7-0FDE-4A37-8EF0-387A2FABBCC8}"/>
              </a:ext>
            </a:extLst>
          </p:cNvPr>
          <p:cNvSpPr txBox="1"/>
          <p:nvPr/>
        </p:nvSpPr>
        <p:spPr>
          <a:xfrm>
            <a:off x="2455762" y="4683998"/>
            <a:ext cx="731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55762" y="1969626"/>
            <a:ext cx="731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F8BEB-8CD2-4C2B-A9DD-F574B93B630A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54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8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1300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397962" y="1626765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NOUN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149720" y="3654169"/>
            <a:ext cx="4485248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VERB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38400" y="242103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 </a:t>
            </a:r>
            <a:r>
              <a:rPr lang="en-GB" sz="8800" b="1" dirty="0"/>
              <a:t>NOUN?</a:t>
            </a:r>
          </a:p>
        </p:txBody>
      </p:sp>
    </p:spTree>
    <p:extLst>
      <p:ext uri="{BB962C8B-B14F-4D97-AF65-F5344CB8AC3E}">
        <p14:creationId xmlns:p14="http://schemas.microsoft.com/office/powerpoint/2010/main" val="1166889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OLLROLL">
            <a:hlinkClick r:id="" action="ppaction://media"/>
            <a:extLst>
              <a:ext uri="{FF2B5EF4-FFF2-40B4-BE49-F238E27FC236}">
                <a16:creationId xmlns:a16="http://schemas.microsoft.com/office/drawing/2014/main" id="{71C20E06-4416-44C6-92FE-092CBBE20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17270" r="17190" b="-280"/>
          <a:stretch/>
        </p:blipFill>
        <p:spPr>
          <a:xfrm>
            <a:off x="3459018" y="1682596"/>
            <a:ext cx="5273963" cy="4531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31321-CC7F-41A5-A8F1-38396CF7E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52" y="228600"/>
            <a:ext cx="4331307" cy="11256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A33C86-AA24-44CF-AF97-CBBA3EE63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4972" y="2309090"/>
            <a:ext cx="5040746" cy="35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38400" y="242103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 </a:t>
            </a:r>
            <a:r>
              <a:rPr lang="en-GB" sz="8800" b="1" dirty="0">
                <a:ln>
                  <a:solidFill>
                    <a:schemeClr val="tx1"/>
                  </a:solidFill>
                </a:ln>
              </a:rPr>
              <a:t>VERB</a:t>
            </a:r>
            <a:r>
              <a:rPr lang="en-GB" sz="8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1519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OLLROLL">
            <a:hlinkClick r:id="" action="ppaction://media"/>
            <a:extLst>
              <a:ext uri="{FF2B5EF4-FFF2-40B4-BE49-F238E27FC236}">
                <a16:creationId xmlns:a16="http://schemas.microsoft.com/office/drawing/2014/main" id="{71C20E06-4416-44C6-92FE-092CBBE20B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463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17270" r="17190" b="-280"/>
          <a:stretch>
            <a:fillRect/>
          </a:stretch>
        </p:blipFill>
        <p:spPr>
          <a:xfrm>
            <a:off x="3459018" y="1734551"/>
            <a:ext cx="5273963" cy="4531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0B2A6F-78A6-482E-B936-15D488B7092B}"/>
              </a:ext>
            </a:extLst>
          </p:cNvPr>
          <p:cNvSpPr txBox="1"/>
          <p:nvPr/>
        </p:nvSpPr>
        <p:spPr>
          <a:xfrm>
            <a:off x="369870" y="331837"/>
            <a:ext cx="4541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AC81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VERB IS: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EFE51-E253-4C32-BF3E-1938BB938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121" y="2127463"/>
            <a:ext cx="4159758" cy="39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706</Words>
  <Application>Microsoft Office PowerPoint</Application>
  <PresentationFormat>Widescreen</PresentationFormat>
  <Paragraphs>215</Paragraphs>
  <Slides>54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42</cp:revision>
  <dcterms:created xsi:type="dcterms:W3CDTF">2018-02-13T15:06:34Z</dcterms:created>
  <dcterms:modified xsi:type="dcterms:W3CDTF">2023-05-26T23:22:29Z</dcterms:modified>
</cp:coreProperties>
</file>